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17"/>
  </p:notesMasterIdLst>
  <p:handoutMasterIdLst>
    <p:handoutMasterId r:id="rId18"/>
  </p:handoutMasterIdLst>
  <p:sldIdLst>
    <p:sldId id="256" r:id="rId2"/>
    <p:sldId id="289" r:id="rId3"/>
    <p:sldId id="299" r:id="rId4"/>
    <p:sldId id="324" r:id="rId5"/>
    <p:sldId id="293" r:id="rId6"/>
    <p:sldId id="263" r:id="rId7"/>
    <p:sldId id="326" r:id="rId8"/>
    <p:sldId id="315" r:id="rId9"/>
    <p:sldId id="322" r:id="rId10"/>
    <p:sldId id="316" r:id="rId11"/>
    <p:sldId id="317" r:id="rId12"/>
    <p:sldId id="328" r:id="rId13"/>
    <p:sldId id="318" r:id="rId14"/>
    <p:sldId id="319" r:id="rId15"/>
    <p:sldId id="306" r:id="rId16"/>
  </p:sldIdLst>
  <p:sldSz cx="9144000" cy="5143500" type="screen16x9"/>
  <p:notesSz cx="6858000" cy="9144000"/>
  <p:embeddedFontLst>
    <p:embeddedFont>
      <p:font typeface="Aharoni" panose="02010803020104030203" pitchFamily="2" charset="-79"/>
      <p:bold r:id="rId19"/>
    </p:embeddedFont>
    <p:embeddedFont>
      <p:font typeface="Amasis MT Pro Black" panose="02040A04050005020304" pitchFamily="18" charset="0"/>
      <p:bold r:id="rId20"/>
      <p:boldItalic r:id="rId21"/>
    </p:embeddedFont>
    <p:embeddedFont>
      <p:font typeface="Bebas Neue" panose="020B0606020202050201" pitchFamily="34" charset="0"/>
      <p:regular r:id="rId22"/>
    </p:embeddedFont>
    <p:embeddedFont>
      <p:font typeface="Calibri" panose="020F0502020204030204" pitchFamily="34" charset="0"/>
      <p:regular r:id="rId23"/>
      <p:bold r:id="rId24"/>
      <p:italic r:id="rId25"/>
      <p:boldItalic r:id="rId26"/>
    </p:embeddedFont>
    <p:embeddedFont>
      <p:font typeface="Corbel" panose="020B0503020204020204" pitchFamily="34" charset="0"/>
      <p:regular r:id="rId27"/>
      <p:bold r:id="rId28"/>
      <p:italic r:id="rId29"/>
      <p:boldItalic r:id="rId30"/>
    </p:embeddedFont>
    <p:embeddedFont>
      <p:font typeface="Nunito Light" pitchFamily="2" charset="0"/>
      <p:regular r:id="rId31"/>
      <p:italic r:id="rId32"/>
    </p:embeddedFont>
    <p:embeddedFont>
      <p:font typeface="Playfair Display ExtraBold" panose="020B0604020202020204" charset="0"/>
      <p:bold r:id="rId33"/>
      <p:boldItalic r:id="rId34"/>
    </p:embeddedFont>
    <p:embeddedFont>
      <p:font typeface="Roboto" panose="02000000000000000000" pitchFamily="2" charset="0"/>
      <p:regular r:id="rId35"/>
      <p:bold r:id="rId36"/>
      <p:italic r:id="rId37"/>
      <p:boldItalic r:id="rId38"/>
    </p:embeddedFont>
    <p:embeddedFont>
      <p:font typeface="Segoe UI" panose="020B0502040204020203" pitchFamily="34" charset="0"/>
      <p:regular r:id="rId39"/>
      <p:bold r:id="rId40"/>
      <p:italic r:id="rId41"/>
      <p:boldItalic r:id="rId42"/>
    </p:embeddedFont>
    <p:embeddedFont>
      <p:font typeface="Segoe UI Light" panose="020B0502040204020203" pitchFamily="34" charset="0"/>
      <p:regular r:id="rId43"/>
      <p: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E81"/>
    <a:srgbClr val="FF725E"/>
    <a:srgbClr val="9944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53DECA-7E4F-4BD7-9AAC-8842FD60567E}">
  <a:tblStyle styleId="{F053DECA-7E4F-4BD7-9AAC-8842FD6056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00" autoAdjust="0"/>
  </p:normalViewPr>
  <p:slideViewPr>
    <p:cSldViewPr snapToGrid="0">
      <p:cViewPr varScale="1">
        <p:scale>
          <a:sx n="135" d="100"/>
          <a:sy n="135" d="100"/>
        </p:scale>
        <p:origin x="924" y="132"/>
      </p:cViewPr>
      <p:guideLst>
        <p:guide orient="horz" pos="1620"/>
        <p:guide pos="2880"/>
      </p:guideLst>
    </p:cSldViewPr>
  </p:slid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viewProps" Target="viewProps.xml"/><Relationship Id="rId20" Type="http://schemas.openxmlformats.org/officeDocument/2006/relationships/font" Target="fonts/font2.fntdata"/><Relationship Id="rId41" Type="http://schemas.openxmlformats.org/officeDocument/2006/relationships/font" Target="fonts/font2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898881-D85E-62BE-ADBF-8D4E29BD2D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4BDE4308-B3A0-A18B-810C-2A39E0BCC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1AD8C-C7CB-4046-9904-B3564B662E10}" type="datetimeFigureOut">
              <a:rPr lang="en-CA" smtClean="0"/>
              <a:t>2023-02-25</a:t>
            </a:fld>
            <a:endParaRPr lang="en-CA"/>
          </a:p>
        </p:txBody>
      </p:sp>
      <p:sp>
        <p:nvSpPr>
          <p:cNvPr id="4" name="Footer Placeholder 3">
            <a:extLst>
              <a:ext uri="{FF2B5EF4-FFF2-40B4-BE49-F238E27FC236}">
                <a16:creationId xmlns:a16="http://schemas.microsoft.com/office/drawing/2014/main" id="{3A4E7D0C-09CD-074F-302D-D2422F6D28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93E21768-0F13-D190-6FE1-3E70D9105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F97D92-3898-4E99-B6D5-AD7AA41965F6}" type="slidenum">
              <a:rPr lang="en-CA" smtClean="0"/>
              <a:t>‹#›</a:t>
            </a:fld>
            <a:endParaRPr lang="en-CA"/>
          </a:p>
        </p:txBody>
      </p:sp>
    </p:spTree>
    <p:extLst>
      <p:ext uri="{BB962C8B-B14F-4D97-AF65-F5344CB8AC3E}">
        <p14:creationId xmlns:p14="http://schemas.microsoft.com/office/powerpoint/2010/main" val="133573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we are going to present a digital marketing campaign from a project management standpoint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Tx/>
              <a:buNone/>
            </a:pPr>
            <a:r>
              <a:rPr lang="en-CA" dirty="0"/>
              <a:t>Now is the time to Risk management. In our project:</a:t>
            </a:r>
          </a:p>
          <a:p>
            <a:pPr marL="457200" indent="-298450">
              <a:buFontTx/>
              <a:buChar char="-"/>
            </a:pPr>
            <a:r>
              <a:rPr lang="en-CA" dirty="0"/>
              <a:t>Some risks that should be considered, for example: </a:t>
            </a:r>
          </a:p>
          <a:p>
            <a:pPr marL="914400" lvl="1" indent="-298450">
              <a:buFontTx/>
              <a:buChar char="-"/>
            </a:pPr>
            <a:r>
              <a:rPr lang="en-CA" dirty="0"/>
              <a:t>Overwhelming traffic may cause the website go down. The planned Response is to Create a medium (landing) page to manage incoming traffic</a:t>
            </a:r>
          </a:p>
          <a:p>
            <a:pPr marL="158750" indent="0">
              <a:buFontTx/>
              <a:buNone/>
            </a:pPr>
            <a:endParaRPr lang="en-CA" dirty="0"/>
          </a:p>
          <a:p>
            <a:pPr marL="158750" indent="0">
              <a:buFontTx/>
              <a:buNone/>
            </a:pPr>
            <a:r>
              <a:rPr lang="en-CA" dirty="0"/>
              <a:t>To Perform Qualitative Risk Analysis</a:t>
            </a:r>
          </a:p>
          <a:p>
            <a:pPr marL="158750" indent="0">
              <a:buFontTx/>
              <a:buNone/>
            </a:pPr>
            <a:r>
              <a:rPr lang="en-CA" dirty="0"/>
              <a:t>- Because of the scope of the project is not big and not too complicated, it does not apply because it is time consuming &amp; costly</a:t>
            </a:r>
          </a:p>
          <a:p>
            <a:pPr marL="158750" indent="0">
              <a:buFontTx/>
              <a:buNone/>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CA" dirty="0"/>
              <a:t>In Our project the vendors are digital vendors with a worldwide standard and online contract so our Plan Procurement Management will be based on that.</a:t>
            </a:r>
          </a:p>
          <a:p>
            <a:pPr marL="158750" indent="0">
              <a:buFontTx/>
              <a:buNone/>
            </a:pPr>
            <a:endParaRPr lang="en-CA" dirty="0"/>
          </a:p>
          <a:p>
            <a:pPr marL="158750" indent="0">
              <a:buFontTx/>
              <a:buNone/>
            </a:pPr>
            <a:r>
              <a:rPr lang="en-CA" dirty="0"/>
              <a:t>Based on the interest of each stakeholders and their level &amp; priority, we approached to them in many steps of the project. </a:t>
            </a:r>
          </a:p>
          <a:p>
            <a:pPr marL="158750" lvl="0" indent="0">
              <a:buFontTx/>
              <a:buNone/>
            </a:pPr>
            <a:endParaRPr lang="en-CA" dirty="0"/>
          </a:p>
          <a:p>
            <a:pPr marL="158750" indent="0">
              <a:buFontTx/>
              <a:buNone/>
            </a:pPr>
            <a:endParaRPr lang="en-CA" dirty="0"/>
          </a:p>
          <a:p>
            <a:pPr marL="158750" indent="0">
              <a:buFontTx/>
              <a:buNone/>
            </a:pPr>
            <a:endParaRPr lang="en-CA" dirty="0"/>
          </a:p>
          <a:p>
            <a:pPr marL="158750" indent="0">
              <a:buFontTx/>
              <a:buNone/>
            </a:pPr>
            <a:endParaRPr lang="en-CA" dirty="0"/>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3230467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Directing and managing work is one of the main process in this process group that directly affects the main deliverables of the project.</a:t>
            </a:r>
          </a:p>
          <a:p>
            <a:endParaRPr lang="en-US" dirty="0"/>
          </a:p>
          <a:p>
            <a:r>
              <a:rPr lang="en-US" dirty="0"/>
              <a:t>One of the changes that was requested, was to extend the time and resources needed to create campaign assets and contents because the initial estimation underestimated the necessary resources to create these assets. </a:t>
            </a:r>
          </a:p>
          <a:p>
            <a:r>
              <a:rPr lang="en-US" dirty="0"/>
              <a:t>This requested change is evaluated and accepted by the change board and subsequently had its impact on the related documents such as Schedules and WBS, and Cost, requirement gathering etc.</a:t>
            </a:r>
          </a:p>
          <a:p>
            <a:pPr marL="158750" indent="0">
              <a:buFontTx/>
              <a:buNone/>
            </a:pPr>
            <a:endParaRPr lang="en-CA" dirty="0"/>
          </a:p>
          <a:p>
            <a:pPr marL="158750" indent="0">
              <a:buNone/>
            </a:pPr>
            <a:endParaRPr lang="en-CA" dirty="0"/>
          </a:p>
          <a:p>
            <a:pPr marL="158750" indent="0">
              <a:buNone/>
            </a:pPr>
            <a:r>
              <a:rPr lang="en-CA" dirty="0"/>
              <a:t>Deliverable examples in this project are:</a:t>
            </a:r>
          </a:p>
          <a:p>
            <a:pPr marL="457200" indent="-298450">
              <a:buFontTx/>
              <a:buChar char="-"/>
            </a:pPr>
            <a:r>
              <a:rPr lang="en-CA" dirty="0"/>
              <a:t>Test campaign contents</a:t>
            </a:r>
          </a:p>
          <a:p>
            <a:pPr marL="457200" indent="-298450">
              <a:buFontTx/>
              <a:buChar char="-"/>
            </a:pPr>
            <a:r>
              <a:rPr lang="en-CA" dirty="0"/>
              <a:t>UX design of landing page</a:t>
            </a:r>
          </a:p>
          <a:p>
            <a:pPr marL="457200" indent="-298450">
              <a:buFontTx/>
              <a:buChar char="-"/>
            </a:pPr>
            <a:r>
              <a:rPr lang="en-CA" dirty="0"/>
              <a:t>Final landing page</a:t>
            </a:r>
          </a:p>
          <a:p>
            <a:pPr marL="457200" indent="-298450">
              <a:buFontTx/>
              <a:buChar char="-"/>
            </a:pPr>
            <a:endParaRPr lang="en-CA" dirty="0"/>
          </a:p>
          <a:p>
            <a:pPr marL="457200" indent="-298450">
              <a:buFontTx/>
              <a:buChar char="-"/>
            </a:pPr>
            <a:r>
              <a:rPr lang="en-CA" dirty="0"/>
              <a:t>All these are based on meetings and judgment. </a:t>
            </a:r>
          </a:p>
          <a:p>
            <a:pPr marL="457200" indent="-298450">
              <a:buFontTx/>
              <a:buChar char="-"/>
            </a:pPr>
            <a:r>
              <a:rPr lang="en-CA" dirty="0"/>
              <a:t>Experts helps and using any change (Change log) &amp; project schedules , Risk register and so on</a:t>
            </a:r>
          </a:p>
          <a:p>
            <a:pPr marL="457200" indent="-298450">
              <a:buFontTx/>
              <a:buChar char="-"/>
            </a:pPr>
            <a:endParaRPr lang="en-CA" dirty="0"/>
          </a:p>
          <a:p>
            <a:pPr marL="158750" indent="0">
              <a:buFontTx/>
              <a:buNone/>
            </a:pPr>
            <a:r>
              <a:rPr lang="en-CA" dirty="0"/>
              <a:t>We Manage stakeholder engagement: </a:t>
            </a:r>
          </a:p>
          <a:p>
            <a:pPr marL="457200" indent="-298450">
              <a:buFontTx/>
              <a:buChar char="-"/>
            </a:pPr>
            <a:r>
              <a:rPr lang="en-CA" dirty="0"/>
              <a:t>By using Sprint reviews and</a:t>
            </a:r>
          </a:p>
          <a:p>
            <a:pPr marL="457200" indent="-298450">
              <a:buFontTx/>
              <a:buChar char="-"/>
            </a:pPr>
            <a:r>
              <a:rPr lang="en-CA" dirty="0"/>
              <a:t>Providing timely reports based on their concerns </a:t>
            </a:r>
          </a:p>
          <a:p>
            <a:pPr marL="457200" indent="-298450">
              <a:buFontTx/>
              <a:buChar char="-"/>
            </a:pPr>
            <a:endParaRPr lang="en-CA" dirty="0"/>
          </a:p>
          <a:p>
            <a:pPr marL="158750" indent="0">
              <a:buFontTx/>
              <a:buNone/>
            </a:pPr>
            <a:r>
              <a:rPr lang="en-CA" dirty="0"/>
              <a:t>As our project is an internal project for the company all the expertise are from inside the company</a:t>
            </a:r>
          </a:p>
          <a:p>
            <a:pPr marL="158750" indent="0">
              <a:buFontTx/>
              <a:buNone/>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CA" dirty="0"/>
              <a:t>Based on our agile approach, most of the team conflict will be solve internally by communicating team members with each other and if it does not work that way , the Campaign manager and project managers will try to facilitate these kind of conflicts in a good way </a:t>
            </a:r>
          </a:p>
          <a:p>
            <a:pPr marL="158750" indent="0">
              <a:buFontTx/>
              <a:buNone/>
            </a:pPr>
            <a:endParaRPr lang="en-CA" b="1" dirty="0"/>
          </a:p>
          <a:p>
            <a:pPr marL="387350" indent="-228600">
              <a:buFontTx/>
              <a:buAutoNum type="arabicPeriod"/>
            </a:pPr>
            <a:endParaRPr lang="en-CA" b="1" dirty="0"/>
          </a:p>
          <a:p>
            <a:pPr marL="158750" indent="0">
              <a:buFontTx/>
              <a:buNone/>
            </a:pPr>
            <a:endParaRPr lang="en-CA" b="1" dirty="0"/>
          </a:p>
          <a:p>
            <a:pPr marL="158750" indent="0">
              <a:buFontTx/>
              <a:buNone/>
            </a:pPr>
            <a:endParaRPr lang="en-CA" b="1" dirty="0"/>
          </a:p>
          <a:p>
            <a:pPr marL="158750" indent="0">
              <a:buFontTx/>
              <a:buNone/>
            </a:pPr>
            <a:endParaRPr lang="en-CA" b="1" dirty="0"/>
          </a:p>
          <a:p>
            <a:pPr marL="387350" indent="-228600">
              <a:buFontTx/>
              <a:buAutoNum type="arabicPeriod"/>
            </a:pPr>
            <a:endParaRPr lang="en-CA" dirty="0"/>
          </a:p>
          <a:p>
            <a:pPr marL="387350" indent="-228600">
              <a:buFontTx/>
              <a:buAutoNum type="arabicPeriod"/>
            </a:pPr>
            <a:endParaRPr lang="en-CA" dirty="0"/>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521765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521765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The task of controlling and monitoring the progress is assigned to the Campaign manager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Campaign manager is asked to communicate the necessary information based on the RACI matrix and Communication plan to respective parties and stakeholders.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We need to ensure that all related documents such as Project management plan, Schedule , etc., are kept updated according to the change log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Tracks, reviews and regulates the progress and performance of the project and identifies corrective action or changes if needed</a:t>
            </a:r>
          </a:p>
          <a:p>
            <a:endParaRPr lang="en-CA" dirty="0"/>
          </a:p>
          <a:p>
            <a:endParaRPr lang="en-CA" dirty="0"/>
          </a:p>
          <a:p>
            <a:pPr marL="158750" indent="0">
              <a:buNone/>
            </a:pPr>
            <a:r>
              <a:rPr lang="en-CA" dirty="0"/>
              <a:t>Also we Monitor stakeholder Engagement</a:t>
            </a:r>
          </a:p>
          <a:p>
            <a:endParaRPr lang="en-CA" dirty="0"/>
          </a:p>
          <a:p>
            <a:endParaRPr lang="en-CA" dirty="0"/>
          </a:p>
          <a:p>
            <a:endParaRPr lang="en-CA" dirty="0"/>
          </a:p>
          <a:p>
            <a:endParaRPr lang="en-CA" dirty="0"/>
          </a:p>
          <a:p>
            <a:endParaRPr lang="en-CA" dirty="0"/>
          </a:p>
          <a:p>
            <a:endParaRPr lang="en-CA" dirty="0"/>
          </a:p>
          <a:p>
            <a:r>
              <a:rPr lang="en-CA" dirty="0"/>
              <a:t> Monitor &amp; Control Project Work </a:t>
            </a:r>
          </a:p>
          <a:p>
            <a:r>
              <a:rPr lang="en-CA" dirty="0"/>
              <a:t>Perform Integrated Control Change </a:t>
            </a:r>
          </a:p>
          <a:p>
            <a:r>
              <a:rPr lang="en-CA" dirty="0"/>
              <a:t>Validate Scope </a:t>
            </a:r>
          </a:p>
          <a:p>
            <a:pPr marL="615950" lvl="1" indent="0">
              <a:buNone/>
            </a:pPr>
            <a:r>
              <a:rPr lang="en-CA" dirty="0"/>
              <a:t>- at the end of any major deliverables </a:t>
            </a:r>
          </a:p>
          <a:p>
            <a:pPr marL="615950" lvl="1" indent="0">
              <a:buNone/>
            </a:pPr>
            <a:r>
              <a:rPr lang="en-CA" dirty="0"/>
              <a:t>- We check for the completeness of the deliverables</a:t>
            </a:r>
          </a:p>
          <a:p>
            <a:pPr marL="914400" lvl="1" indent="-298450">
              <a:buFontTx/>
              <a:buChar char="-"/>
            </a:pPr>
            <a:r>
              <a:rPr lang="en-CA" dirty="0"/>
              <a:t>for each deliverable this validation performed by PM, Sponsor and related key stakeholders</a:t>
            </a:r>
          </a:p>
          <a:p>
            <a:pPr marL="914400" lvl="1" indent="-298450">
              <a:buFontTx/>
              <a:buChar char="-"/>
            </a:pPr>
            <a:r>
              <a:rPr lang="en-CA" dirty="0"/>
              <a:t>We do that in each </a:t>
            </a:r>
            <a:r>
              <a:rPr lang="en-CA" b="1" dirty="0"/>
              <a:t>Sprint review (based on our communication doc)</a:t>
            </a:r>
          </a:p>
          <a:p>
            <a:pPr marL="1371600" lvl="2" indent="-298450">
              <a:buFontTx/>
              <a:buChar char="-"/>
            </a:pPr>
            <a:r>
              <a:rPr lang="en-CA" b="1" dirty="0"/>
              <a:t>In each sprint review the stakeholders Examine and Test the deliverables </a:t>
            </a:r>
          </a:p>
          <a:p>
            <a:pPr marL="914400" lvl="1" indent="-298450">
              <a:buFontTx/>
              <a:buChar char="-"/>
            </a:pPr>
            <a:endParaRPr lang="en-CA" dirty="0"/>
          </a:p>
          <a:p>
            <a:r>
              <a:rPr lang="en-CA" dirty="0"/>
              <a:t>Control Scope</a:t>
            </a:r>
          </a:p>
          <a:p>
            <a:pPr marL="457200" indent="-298450">
              <a:buFontTx/>
              <a:buChar char="-"/>
            </a:pPr>
            <a:r>
              <a:rPr lang="en-CA" dirty="0"/>
              <a:t>After each Scope Validation, we updated “work performance “ , Then in this step we compare it with our </a:t>
            </a:r>
            <a:r>
              <a:rPr lang="en-CA" b="1" dirty="0"/>
              <a:t>baseline</a:t>
            </a:r>
            <a:r>
              <a:rPr lang="en-CA" dirty="0"/>
              <a:t> </a:t>
            </a:r>
          </a:p>
          <a:p>
            <a:pPr marL="457200" indent="-298450">
              <a:buFontTx/>
              <a:buChar char="-"/>
            </a:pPr>
            <a:r>
              <a:rPr lang="en-CA" dirty="0"/>
              <a:t>If any changed is required we handle it through </a:t>
            </a:r>
            <a:r>
              <a:rPr lang="en-CA" b="1" dirty="0"/>
              <a:t>Change management process </a:t>
            </a:r>
            <a:r>
              <a:rPr lang="en-CA" dirty="0"/>
              <a:t>and creating </a:t>
            </a:r>
            <a:r>
              <a:rPr lang="en-CA" b="1" dirty="0"/>
              <a:t>Change request </a:t>
            </a:r>
            <a:r>
              <a:rPr lang="en-CA" dirty="0"/>
              <a:t>&amp; after approved or reject we update the </a:t>
            </a:r>
            <a:r>
              <a:rPr lang="en-CA" b="1" dirty="0"/>
              <a:t>Change Log </a:t>
            </a:r>
            <a:r>
              <a:rPr lang="en-CA" dirty="0"/>
              <a:t>document.</a:t>
            </a:r>
          </a:p>
          <a:p>
            <a:pPr marL="457200" indent="-298450">
              <a:buFontTx/>
              <a:buChar char="-"/>
            </a:pPr>
            <a:endParaRPr lang="en-CA" dirty="0"/>
          </a:p>
          <a:p>
            <a:r>
              <a:rPr lang="en-CA" dirty="0"/>
              <a:t>Control Schedule </a:t>
            </a:r>
          </a:p>
          <a:p>
            <a:pPr marL="158750" indent="0">
              <a:buNone/>
            </a:pPr>
            <a:r>
              <a:rPr lang="en-CA" dirty="0"/>
              <a:t>- Iteration burndown chart , we compare our planned backlog with actual results (as our approach is agile) </a:t>
            </a:r>
          </a:p>
          <a:p>
            <a:pPr marL="158750" indent="0">
              <a:buNone/>
            </a:pPr>
            <a:endParaRPr lang="en-CA" dirty="0"/>
          </a:p>
          <a:p>
            <a:r>
              <a:rPr lang="en-CA" dirty="0"/>
              <a:t>Control Costs</a:t>
            </a:r>
          </a:p>
          <a:p>
            <a:pPr marL="457200" indent="-298450">
              <a:buFontTx/>
              <a:buChar char="-"/>
            </a:pPr>
            <a:r>
              <a:rPr lang="en-CA" dirty="0"/>
              <a:t>By using Data Analysis techniques &amp; Earned Value Analysis</a:t>
            </a:r>
          </a:p>
          <a:p>
            <a:pPr marL="457200" indent="-298450">
              <a:buFontTx/>
              <a:buChar char="-"/>
            </a:pPr>
            <a:r>
              <a:rPr lang="en-CA" dirty="0"/>
              <a:t>We might need some change request in this part </a:t>
            </a:r>
          </a:p>
          <a:p>
            <a:pPr marL="457200" indent="-298450">
              <a:buFontTx/>
              <a:buChar char="-"/>
            </a:pPr>
            <a:endParaRPr lang="en-CA" dirty="0"/>
          </a:p>
          <a:p>
            <a:r>
              <a:rPr lang="en-CA" dirty="0"/>
              <a:t>Control Quality </a:t>
            </a:r>
          </a:p>
          <a:p>
            <a:pPr marL="457200" indent="-298450">
              <a:buFontTx/>
              <a:buChar char="-"/>
            </a:pPr>
            <a:r>
              <a:rPr lang="en-CA" dirty="0"/>
              <a:t>We use check lists for controlling Quality of any deliverables </a:t>
            </a:r>
          </a:p>
          <a:p>
            <a:pPr marL="457200" indent="-298450">
              <a:buFontTx/>
              <a:buChar char="-"/>
            </a:pPr>
            <a:r>
              <a:rPr lang="en-CA" dirty="0"/>
              <a:t>Also in test campaign steps we will test the performance &amp; quality of our designed campaign </a:t>
            </a:r>
          </a:p>
          <a:p>
            <a:r>
              <a:rPr lang="en-CA" dirty="0"/>
              <a:t>Control Resource</a:t>
            </a:r>
          </a:p>
          <a:p>
            <a:pPr marL="457200" indent="-298450">
              <a:buFontTx/>
              <a:buChar char="-"/>
            </a:pPr>
            <a:r>
              <a:rPr lang="en-CA" dirty="0"/>
              <a:t>For example In the running part of the campaign there is some risk that our infrastructure could not handle the load of traffics, so there might be some resource &amp; supply damage. In these situations We will define this problem, find the roots of the problem and choose a suitable solution to solve and check if it solve or not. </a:t>
            </a:r>
          </a:p>
          <a:p>
            <a:pPr marL="457200" indent="-298450">
              <a:buFontTx/>
              <a:buChar char="-"/>
            </a:pPr>
            <a:r>
              <a:rPr lang="en-CA" dirty="0"/>
              <a:t>As we use Agile approach, part of daily meetings will assign to the barriers and obstacle that team is encounter, so the approach is to solve them as soon as possible and before the end of the sprint with minimum effect to the sprint value.</a:t>
            </a:r>
          </a:p>
          <a:p>
            <a:endParaRPr lang="en-CA" dirty="0"/>
          </a:p>
          <a:p>
            <a:r>
              <a:rPr lang="en-CA" dirty="0"/>
              <a:t>Monitor Communications</a:t>
            </a:r>
          </a:p>
          <a:p>
            <a:pPr marL="158750" indent="0">
              <a:buNone/>
            </a:pPr>
            <a:r>
              <a:rPr lang="en-CA" dirty="0"/>
              <a:t>- </a:t>
            </a:r>
          </a:p>
          <a:p>
            <a:r>
              <a:rPr lang="en-CA" dirty="0"/>
              <a:t>Monitor Risks</a:t>
            </a:r>
          </a:p>
          <a:p>
            <a:pPr lvl="1"/>
            <a:r>
              <a:rPr lang="en-CA" dirty="0"/>
              <a:t>Identify new risks </a:t>
            </a:r>
          </a:p>
          <a:p>
            <a:pPr lvl="1"/>
            <a:r>
              <a:rPr lang="en-CA" dirty="0"/>
              <a:t>We continuedly monitor for emerging risks and change the status of identified risks</a:t>
            </a:r>
          </a:p>
          <a:p>
            <a:pPr lvl="1"/>
            <a:endParaRPr lang="en-CA" dirty="0"/>
          </a:p>
          <a:p>
            <a:r>
              <a:rPr lang="en-CA" dirty="0"/>
              <a:t>Control Procurements </a:t>
            </a:r>
          </a:p>
          <a:p>
            <a:r>
              <a:rPr lang="en-CA" dirty="0"/>
              <a:t>Monitor Stakeholder Engagements</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3205051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These are some of the Final reports that needed to be done in this group:</a:t>
            </a:r>
          </a:p>
          <a:p>
            <a:r>
              <a:rPr lang="en-US" dirty="0"/>
              <a:t>Main campaign Assessment analytics</a:t>
            </a:r>
          </a:p>
          <a:p>
            <a:r>
              <a:rPr lang="en-US" dirty="0"/>
              <a:t>Sales report from sales department</a:t>
            </a:r>
          </a:p>
          <a:p>
            <a:r>
              <a:rPr lang="en-US" dirty="0"/>
              <a:t>Customer care report from customer services</a:t>
            </a:r>
          </a:p>
          <a:p>
            <a:pPr marL="158750" indent="0">
              <a:buNone/>
            </a:pPr>
            <a:endParaRPr lang="en-US" dirty="0"/>
          </a:p>
          <a:p>
            <a:pPr marL="158750" indent="0">
              <a:buNone/>
            </a:pPr>
            <a:r>
              <a:rPr lang="en-US" dirty="0"/>
              <a:t>Some examples of Lessons learned in this projects are:</a:t>
            </a:r>
          </a:p>
          <a:p>
            <a:pPr lvl="1" algn="l"/>
            <a:r>
              <a:rPr lang="en-US" dirty="0"/>
              <a:t>Objectives were clearly defined and quantified</a:t>
            </a:r>
          </a:p>
          <a:p>
            <a:pPr lvl="1" algn="l"/>
            <a:r>
              <a:rPr lang="en-US" dirty="0"/>
              <a:t>We had Flaws in scheduling that we should learn not to repeat</a:t>
            </a:r>
          </a:p>
          <a:p>
            <a:pPr lvl="1" algn="l"/>
            <a:r>
              <a:rPr lang="en-US" dirty="0"/>
              <a:t>use of Slack conversation threads was effective int course of the project</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For Asset Update:</a:t>
            </a:r>
          </a:p>
          <a:p>
            <a:pPr marL="171450" lvl="0" indent="-171450" algn="l" rtl="0">
              <a:spcBef>
                <a:spcPts val="0"/>
              </a:spcBef>
              <a:spcAft>
                <a:spcPts val="0"/>
              </a:spcAft>
            </a:pPr>
            <a:r>
              <a:rPr lang="en-US" dirty="0"/>
              <a:t>The time of project staff is freed, and they can return to their day-to-day activities until a new project need arises</a:t>
            </a:r>
            <a:endParaRPr dirty="0"/>
          </a:p>
        </p:txBody>
      </p:sp>
    </p:spTree>
    <p:extLst>
      <p:ext uri="{BB962C8B-B14F-4D97-AF65-F5344CB8AC3E}">
        <p14:creationId xmlns:p14="http://schemas.microsoft.com/office/powerpoint/2010/main" val="2630755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951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d9eea3ace6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d9eea3ace6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team members are Me, Kartik, </a:t>
            </a:r>
            <a:r>
              <a:rPr lang="en-US" dirty="0" err="1"/>
              <a:t>Rajvi</a:t>
            </a:r>
            <a:r>
              <a:rPr lang="en-US" dirty="0"/>
              <a:t>, </a:t>
            </a:r>
            <a:r>
              <a:rPr lang="en-US" dirty="0" err="1"/>
              <a:t>Harshil</a:t>
            </a:r>
            <a:r>
              <a:rPr lang="en-US" dirty="0"/>
              <a:t> and Farzin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are a digital content creator that produce online contents in the areas of digital business and commerce</a:t>
            </a:r>
          </a:p>
          <a:p>
            <a:pPr marL="0" lvl="0" indent="0" algn="l" rtl="0">
              <a:spcBef>
                <a:spcPts val="0"/>
              </a:spcBef>
              <a:spcAft>
                <a:spcPts val="0"/>
              </a:spcAft>
              <a:buNone/>
            </a:pPr>
            <a:r>
              <a:rPr lang="en-US" dirty="0"/>
              <a:t>One of our products has received good feedbacks and reviews from customers </a:t>
            </a:r>
          </a:p>
          <a:p>
            <a:pPr marL="0" lvl="0" indent="0" algn="l" rtl="0">
              <a:spcBef>
                <a:spcPts val="0"/>
              </a:spcBef>
              <a:spcAft>
                <a:spcPts val="0"/>
              </a:spcAft>
              <a:buNone/>
            </a:pPr>
            <a:r>
              <a:rPr lang="en-US" dirty="0"/>
              <a:t>so, we spotted a need to promote our product through digital marketing campaign which</a:t>
            </a:r>
          </a:p>
          <a:p>
            <a:pPr marL="0" lvl="0" indent="0" algn="l" rtl="0">
              <a:spcBef>
                <a:spcPts val="0"/>
              </a:spcBef>
              <a:spcAft>
                <a:spcPts val="0"/>
              </a:spcAft>
              <a:buNone/>
            </a:pPr>
            <a:r>
              <a:rPr lang="en-US" dirty="0"/>
              <a:t> will be the first widespread campaign of the company. </a:t>
            </a:r>
          </a:p>
          <a:p>
            <a:pPr marL="0" lvl="0" indent="0" algn="l" rtl="0">
              <a:spcBef>
                <a:spcPts val="0"/>
              </a:spcBef>
              <a:spcAft>
                <a:spcPts val="0"/>
              </a:spcAft>
              <a:buNone/>
            </a:pPr>
            <a:r>
              <a:rPr lang="en-US" dirty="0"/>
              <a:t>The objective is to attract potential customers to buy our product and enhance our company’s brand image</a:t>
            </a:r>
            <a:endParaRPr dirty="0"/>
          </a:p>
        </p:txBody>
      </p:sp>
    </p:spTree>
    <p:extLst>
      <p:ext uri="{BB962C8B-B14F-4D97-AF65-F5344CB8AC3E}">
        <p14:creationId xmlns:p14="http://schemas.microsoft.com/office/powerpoint/2010/main" val="1630752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are a digital content creator that produce online contents in the areas of digital business and commerce</a:t>
            </a:r>
          </a:p>
          <a:p>
            <a:pPr marL="0" lvl="0" indent="0" algn="l" rtl="0">
              <a:spcBef>
                <a:spcPts val="0"/>
              </a:spcBef>
              <a:spcAft>
                <a:spcPts val="0"/>
              </a:spcAft>
              <a:buNone/>
            </a:pPr>
            <a:r>
              <a:rPr lang="en-US" dirty="0"/>
              <a:t>One of our products has received good feedbacks and reviews from customers </a:t>
            </a:r>
          </a:p>
          <a:p>
            <a:pPr marL="0" lvl="0" indent="0" algn="l" rtl="0">
              <a:spcBef>
                <a:spcPts val="0"/>
              </a:spcBef>
              <a:spcAft>
                <a:spcPts val="0"/>
              </a:spcAft>
              <a:buNone/>
            </a:pPr>
            <a:r>
              <a:rPr lang="en-US" dirty="0"/>
              <a:t>so, we spotted a need to promote our product through digital marketing campaign which</a:t>
            </a:r>
          </a:p>
          <a:p>
            <a:pPr marL="0" lvl="0" indent="0" algn="l" rtl="0">
              <a:spcBef>
                <a:spcPts val="0"/>
              </a:spcBef>
              <a:spcAft>
                <a:spcPts val="0"/>
              </a:spcAft>
              <a:buNone/>
            </a:pPr>
            <a:r>
              <a:rPr lang="en-US" dirty="0"/>
              <a:t> will be the first widespread campaign of the company. </a:t>
            </a:r>
          </a:p>
          <a:p>
            <a:pPr marL="0" lvl="0" indent="0" algn="l" rtl="0">
              <a:spcBef>
                <a:spcPts val="0"/>
              </a:spcBef>
              <a:spcAft>
                <a:spcPts val="0"/>
              </a:spcAft>
              <a:buNone/>
            </a:pPr>
            <a:r>
              <a:rPr lang="en-US" dirty="0"/>
              <a:t>The objective is to attract potential customers to buy our product and enhance our company’s brand image</a:t>
            </a:r>
            <a:endParaRPr dirty="0"/>
          </a:p>
        </p:txBody>
      </p:sp>
    </p:spTree>
    <p:extLst>
      <p:ext uri="{BB962C8B-B14F-4D97-AF65-F5344CB8AC3E}">
        <p14:creationId xmlns:p14="http://schemas.microsoft.com/office/powerpoint/2010/main" val="1895814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presentation we will talk through different process groups from initiating and Closing of this project</a:t>
            </a:r>
            <a:endParaRPr dirty="0"/>
          </a:p>
        </p:txBody>
      </p:sp>
    </p:spTree>
    <p:extLst>
      <p:ext uri="{BB962C8B-B14F-4D97-AF65-F5344CB8AC3E}">
        <p14:creationId xmlns:p14="http://schemas.microsoft.com/office/powerpoint/2010/main" val="3290485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CA" dirty="0"/>
          </a:p>
          <a:p>
            <a:pPr marL="0" lvl="0" indent="0" algn="l" rtl="0">
              <a:spcBef>
                <a:spcPts val="0"/>
              </a:spcBef>
              <a:spcAft>
                <a:spcPts val="0"/>
              </a:spcAft>
              <a:buNone/>
            </a:pPr>
            <a:r>
              <a:rPr lang="en-CA" dirty="0"/>
              <a:t>Three documents needed for this group: Business case, project charter and Stakeholder register.</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Our project’s Stakeholders include:</a:t>
            </a:r>
          </a:p>
          <a:p>
            <a:pPr marL="171450" lvl="0" indent="-171450" algn="l" rtl="0">
              <a:spcBef>
                <a:spcPts val="0"/>
              </a:spcBef>
              <a:spcAft>
                <a:spcPts val="0"/>
              </a:spcAft>
              <a:buFontTx/>
              <a:buChar char="-"/>
            </a:pPr>
            <a:r>
              <a:rPr lang="en-CA" dirty="0"/>
              <a:t> Marketing department, Software and development department, Customer care, customers, and higher management. </a:t>
            </a:r>
          </a:p>
          <a:p>
            <a:pPr marL="0" lvl="0" indent="0" algn="l" rtl="0">
              <a:spcBef>
                <a:spcPts val="0"/>
              </a:spcBef>
              <a:spcAft>
                <a:spcPts val="0"/>
              </a:spcAft>
              <a:buNone/>
            </a:pPr>
            <a:endParaRPr lang="en-CA" dirty="0"/>
          </a:p>
          <a:p>
            <a:pPr marL="0" lvl="0" indent="0" algn="l" rtl="0">
              <a:spcBef>
                <a:spcPts val="0"/>
              </a:spcBef>
              <a:spcAft>
                <a:spcPts val="0"/>
              </a:spcAft>
              <a:buNone/>
            </a:pPr>
            <a:endParaRPr lang="en-CA"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 We use Power &amp; support grid and Interview stakeholders to determine the business values important to the stakeholders</a:t>
            </a:r>
          </a:p>
          <a:p>
            <a:pPr marL="0" lvl="0" indent="0" algn="l" rtl="0">
              <a:spcBef>
                <a:spcPts val="0"/>
              </a:spcBef>
              <a:spcAft>
                <a:spcPts val="0"/>
              </a:spcAft>
              <a:buFontTx/>
              <a:buNone/>
            </a:pPr>
            <a:endParaRPr lang="en-CA" dirty="0"/>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r>
              <a:rPr lang="en-CA" dirty="0"/>
              <a:t>The Business Values include  Revenue and Brand value of the company and product</a:t>
            </a:r>
          </a:p>
          <a:p>
            <a:pPr marL="171450" lvl="0" indent="-171450" algn="l" rtl="0">
              <a:spcBef>
                <a:spcPts val="0"/>
              </a:spcBef>
              <a:spcAft>
                <a:spcPts val="0"/>
              </a:spcAft>
              <a:buFontTx/>
              <a:buChar char="-"/>
            </a:pPr>
            <a:endParaRPr lang="en-CA" dirty="0"/>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r>
              <a:rPr lang="en-CA" dirty="0"/>
              <a:t>We use business value measures (KPI) to assess business value delivery.</a:t>
            </a:r>
          </a:p>
          <a:p>
            <a:pPr marL="171450" lvl="0" indent="-171450" algn="l" rtl="0">
              <a:spcBef>
                <a:spcPts val="0"/>
              </a:spcBef>
              <a:spcAft>
                <a:spcPts val="0"/>
              </a:spcAft>
              <a:buFontTx/>
              <a:buChar char="-"/>
            </a:pPr>
            <a:r>
              <a:rPr lang="en-CA" dirty="0"/>
              <a:t>Our main KPIs for this project are: </a:t>
            </a:r>
          </a:p>
          <a:p>
            <a:pPr marL="628650" lvl="1" indent="-171450" algn="l" rtl="0">
              <a:spcBef>
                <a:spcPts val="0"/>
              </a:spcBef>
              <a:spcAft>
                <a:spcPts val="0"/>
              </a:spcAft>
              <a:buFontTx/>
              <a:buChar char="-"/>
            </a:pPr>
            <a:r>
              <a:rPr lang="en-CA" dirty="0"/>
              <a:t>Number of Impressions, </a:t>
            </a:r>
          </a:p>
          <a:p>
            <a:pPr marL="628650" lvl="1" indent="-171450" algn="l" rtl="0">
              <a:spcBef>
                <a:spcPts val="0"/>
              </a:spcBef>
              <a:spcAft>
                <a:spcPts val="0"/>
              </a:spcAft>
              <a:buFontTx/>
              <a:buChar char="-"/>
            </a:pPr>
            <a:r>
              <a:rPr lang="en-CA" dirty="0"/>
              <a:t>Number of clicks, </a:t>
            </a:r>
          </a:p>
          <a:p>
            <a:pPr marL="628650" lvl="1" indent="-171450" algn="l" rtl="0">
              <a:spcBef>
                <a:spcPts val="0"/>
              </a:spcBef>
              <a:spcAft>
                <a:spcPts val="0"/>
              </a:spcAft>
              <a:buFontTx/>
              <a:buChar char="-"/>
            </a:pPr>
            <a:r>
              <a:rPr lang="en-CA" dirty="0"/>
              <a:t>Number of purchases and the </a:t>
            </a:r>
          </a:p>
          <a:p>
            <a:pPr marL="628650" lvl="1" indent="-171450" algn="l" rtl="0">
              <a:spcBef>
                <a:spcPts val="0"/>
              </a:spcBef>
              <a:spcAft>
                <a:spcPts val="0"/>
              </a:spcAft>
              <a:buFontTx/>
              <a:buChar char="-"/>
            </a:pPr>
            <a:r>
              <a:rPr lang="en-CA" dirty="0"/>
              <a:t>costs associated with each of these metrics </a:t>
            </a:r>
          </a:p>
          <a:p>
            <a:pPr marL="628650" lvl="1" indent="-171450" algn="l" rtl="0">
              <a:spcBef>
                <a:spcPts val="0"/>
              </a:spcBef>
              <a:spcAft>
                <a:spcPts val="0"/>
              </a:spcAft>
              <a:buFontTx/>
              <a:buChar char="-"/>
            </a:pPr>
            <a:r>
              <a:rPr lang="en-CA" dirty="0"/>
              <a:t>(cost per impression, cost per click and Cost per acquisitions)</a:t>
            </a:r>
          </a:p>
          <a:p>
            <a:pPr marL="0" lvl="0" indent="0" algn="l" rtl="0">
              <a:spcBef>
                <a:spcPts val="0"/>
              </a:spcBef>
              <a:spcAft>
                <a:spcPts val="0"/>
              </a:spcAft>
              <a:buFontTx/>
              <a:buNone/>
            </a:pPr>
            <a:endParaRPr lang="en-CA"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r>
              <a:rPr lang="en-CA" b="1" dirty="0"/>
              <a:t>As it is an Internal Project: </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CA" dirty="0"/>
              <a:t>We as Project Manger with the help of our Sponsor create our statement of work and then create Charter based on that </a:t>
            </a:r>
          </a:p>
          <a:p>
            <a:pPr marL="0" lvl="0" indent="0" algn="l" rtl="0">
              <a:spcBef>
                <a:spcPts val="0"/>
              </a:spcBef>
              <a:spcAft>
                <a:spcPts val="0"/>
              </a:spcAft>
              <a:buFontTx/>
              <a:buNone/>
            </a:pPr>
            <a:endParaRPr lang="en-CA" dirty="0"/>
          </a:p>
          <a:p>
            <a:pPr marL="171450" lvl="0" indent="-171450" algn="l" rtl="0">
              <a:spcBef>
                <a:spcPts val="0"/>
              </a:spcBef>
              <a:spcAft>
                <a:spcPts val="0"/>
              </a:spcAft>
              <a:buFontTx/>
              <a:buChar char="-"/>
            </a:pPr>
            <a:r>
              <a:rPr lang="en-CA" dirty="0"/>
              <a:t>By having the Statement of work which is a description of the project (as we call it solution here ) </a:t>
            </a:r>
          </a:p>
          <a:p>
            <a:pPr marL="171450" lvl="0" indent="-171450" algn="l" rtl="0">
              <a:spcBef>
                <a:spcPts val="0"/>
              </a:spcBef>
              <a:spcAft>
                <a:spcPts val="0"/>
              </a:spcAft>
              <a:buFontTx/>
              <a:buChar char="-"/>
            </a:pPr>
            <a:r>
              <a:rPr lang="en-CA" dirty="0"/>
              <a:t>&amp; use the Benefit management plan (What is the benefits , when they will be realized , how they measured) </a:t>
            </a:r>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endParaRPr lang="en-CA" dirty="0"/>
          </a:p>
          <a:p>
            <a:pPr marL="0" lvl="0" indent="0" algn="l" rtl="0">
              <a:spcBef>
                <a:spcPts val="0"/>
              </a:spcBef>
              <a:spcAft>
                <a:spcPts val="0"/>
              </a:spcAft>
              <a:buFontTx/>
              <a:buNone/>
            </a:pPr>
            <a:r>
              <a:rPr lang="en-CA" dirty="0"/>
              <a:t>We combine those two documents as a </a:t>
            </a:r>
            <a:r>
              <a:rPr lang="en-CA" b="1" dirty="0"/>
              <a:t>comprehensive Business Case </a:t>
            </a:r>
          </a:p>
          <a:p>
            <a:pPr marL="0" lvl="0" indent="0" algn="l" rtl="0">
              <a:spcBef>
                <a:spcPts val="0"/>
              </a:spcBef>
              <a:spcAft>
                <a:spcPts val="0"/>
              </a:spcAft>
              <a:buFontTx/>
              <a:buNone/>
            </a:pPr>
            <a:r>
              <a:rPr lang="en-CA" dirty="0"/>
              <a:t>&amp; By considering our EEFs (As we mentioned before) &amp; OPAs (financial data, other projects, some historical info )  our Project Charter has </a:t>
            </a:r>
            <a:r>
              <a:rPr lang="en-CA" dirty="0" err="1"/>
              <a:t>borened</a:t>
            </a:r>
            <a:endParaRPr lang="en-CA" dirty="0"/>
          </a:p>
          <a:p>
            <a:pPr marL="0" lvl="0" indent="0" algn="l" rtl="0">
              <a:spcBef>
                <a:spcPts val="0"/>
              </a:spcBef>
              <a:spcAft>
                <a:spcPts val="0"/>
              </a:spcAft>
              <a:buFontTx/>
              <a:buNone/>
            </a:pPr>
            <a:r>
              <a:rPr lang="en-CA" dirty="0"/>
              <a:t>Project Charter:</a:t>
            </a:r>
          </a:p>
          <a:p>
            <a:pPr marL="171450" lvl="0" indent="-171450" algn="l" rtl="0">
              <a:spcBef>
                <a:spcPts val="0"/>
              </a:spcBef>
              <a:spcAft>
                <a:spcPts val="0"/>
              </a:spcAft>
              <a:buFontTx/>
              <a:buChar char="-"/>
            </a:pPr>
            <a:r>
              <a:rPr lang="en-CA" dirty="0"/>
              <a:t>Project description &amp; authorizing</a:t>
            </a:r>
          </a:p>
          <a:p>
            <a:pPr marL="171450" lvl="0" indent="-171450" algn="l" rtl="0">
              <a:spcBef>
                <a:spcPts val="0"/>
              </a:spcBef>
              <a:spcAft>
                <a:spcPts val="0"/>
              </a:spcAft>
              <a:buFontTx/>
              <a:buChar char="-"/>
            </a:pPr>
            <a:r>
              <a:rPr lang="en-CA" dirty="0"/>
              <a:t>Our commitment for the campaign</a:t>
            </a:r>
          </a:p>
          <a:p>
            <a:pPr marL="0" lvl="0" indent="0" algn="l" rtl="0">
              <a:spcBef>
                <a:spcPts val="0"/>
              </a:spcBef>
              <a:spcAft>
                <a:spcPts val="0"/>
              </a:spcAft>
              <a:buFontTx/>
              <a:buNone/>
            </a:pPr>
            <a:r>
              <a:rPr lang="en-CA" dirty="0"/>
              <a:t>-</a:t>
            </a:r>
          </a:p>
          <a:p>
            <a:pPr marL="0" lvl="0" indent="0" algn="l" rtl="0">
              <a:spcBef>
                <a:spcPts val="0"/>
              </a:spcBef>
              <a:spcAft>
                <a:spcPts val="0"/>
              </a:spcAft>
              <a:buFontTx/>
              <a:buNone/>
            </a:pPr>
            <a:r>
              <a:rPr lang="en-CA" dirty="0"/>
              <a:t>To create project charter we decide to use our Marketing consultant help &amp; as UX team for some data gathering about the market preference then we Use some Meeting with different department to make our charter as logical as possible</a:t>
            </a:r>
          </a:p>
          <a:p>
            <a:pPr marL="171450" lvl="0" indent="-171450" algn="l" rtl="0">
              <a:spcBef>
                <a:spcPts val="0"/>
              </a:spcBef>
              <a:spcAft>
                <a:spcPts val="0"/>
              </a:spcAft>
              <a:buFontTx/>
              <a:buChar char="-"/>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endParaRPr dirty="0"/>
          </a:p>
        </p:txBody>
      </p:sp>
    </p:spTree>
    <p:extLst>
      <p:ext uri="{BB962C8B-B14F-4D97-AF65-F5344CB8AC3E}">
        <p14:creationId xmlns:p14="http://schemas.microsoft.com/office/powerpoint/2010/main" val="771010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endParaRPr dirty="0"/>
          </a:p>
        </p:txBody>
      </p:sp>
    </p:spTree>
    <p:extLst>
      <p:ext uri="{BB962C8B-B14F-4D97-AF65-F5344CB8AC3E}">
        <p14:creationId xmlns:p14="http://schemas.microsoft.com/office/powerpoint/2010/main" val="3666815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This RACI matrix is based on all the activities in the project that have been planned </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2503658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44925" y="937300"/>
            <a:ext cx="6254700" cy="2502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10" name="Google Shape;10;p2"/>
          <p:cNvSpPr txBox="1">
            <a:spLocks noGrp="1"/>
          </p:cNvSpPr>
          <p:nvPr>
            <p:ph type="subTitle" idx="1"/>
          </p:nvPr>
        </p:nvSpPr>
        <p:spPr>
          <a:xfrm>
            <a:off x="2307675" y="344020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13"/>
          <p:cNvSpPr txBox="1">
            <a:spLocks noGrp="1"/>
          </p:cNvSpPr>
          <p:nvPr>
            <p:ph type="title" idx="2"/>
          </p:nvPr>
        </p:nvSpPr>
        <p:spPr>
          <a:xfrm>
            <a:off x="937625"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44" name="Google Shape;44;p13"/>
          <p:cNvSpPr txBox="1">
            <a:spLocks noGrp="1"/>
          </p:cNvSpPr>
          <p:nvPr>
            <p:ph type="subTitle" idx="1"/>
          </p:nvPr>
        </p:nvSpPr>
        <p:spPr>
          <a:xfrm>
            <a:off x="937625"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dirty="0"/>
          </a:p>
        </p:txBody>
      </p:sp>
      <p:sp>
        <p:nvSpPr>
          <p:cNvPr id="45" name="Google Shape;45;p13"/>
          <p:cNvSpPr txBox="1">
            <a:spLocks noGrp="1"/>
          </p:cNvSpPr>
          <p:nvPr>
            <p:ph type="title" idx="3"/>
          </p:nvPr>
        </p:nvSpPr>
        <p:spPr>
          <a:xfrm>
            <a:off x="3484346"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46" name="Google Shape;46;p13"/>
          <p:cNvSpPr txBox="1">
            <a:spLocks noGrp="1"/>
          </p:cNvSpPr>
          <p:nvPr>
            <p:ph type="subTitle" idx="4"/>
          </p:nvPr>
        </p:nvSpPr>
        <p:spPr>
          <a:xfrm>
            <a:off x="3484346"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dirty="0"/>
          </a:p>
        </p:txBody>
      </p:sp>
      <p:sp>
        <p:nvSpPr>
          <p:cNvPr id="47" name="Google Shape;47;p13"/>
          <p:cNvSpPr txBox="1">
            <a:spLocks noGrp="1"/>
          </p:cNvSpPr>
          <p:nvPr>
            <p:ph type="title" idx="5"/>
          </p:nvPr>
        </p:nvSpPr>
        <p:spPr>
          <a:xfrm>
            <a:off x="6031073"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 name="Google Shape;48;p13"/>
          <p:cNvSpPr txBox="1">
            <a:spLocks noGrp="1"/>
          </p:cNvSpPr>
          <p:nvPr>
            <p:ph type="subTitle" idx="6"/>
          </p:nvPr>
        </p:nvSpPr>
        <p:spPr>
          <a:xfrm>
            <a:off x="6031073"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9" name="Google Shape;49;p13"/>
          <p:cNvSpPr txBox="1">
            <a:spLocks noGrp="1"/>
          </p:cNvSpPr>
          <p:nvPr>
            <p:ph type="title" idx="7" hasCustomPrompt="1"/>
          </p:nvPr>
        </p:nvSpPr>
        <p:spPr>
          <a:xfrm>
            <a:off x="1657925"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50" name="Google Shape;50;p13"/>
          <p:cNvSpPr txBox="1">
            <a:spLocks noGrp="1"/>
          </p:cNvSpPr>
          <p:nvPr>
            <p:ph type="title" idx="8" hasCustomPrompt="1"/>
          </p:nvPr>
        </p:nvSpPr>
        <p:spPr>
          <a:xfrm>
            <a:off x="4204646"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title" idx="9" hasCustomPrompt="1"/>
          </p:nvPr>
        </p:nvSpPr>
        <p:spPr>
          <a:xfrm>
            <a:off x="6751373"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52"/>
        <p:cNvGrpSpPr/>
        <p:nvPr/>
      </p:nvGrpSpPr>
      <p:grpSpPr>
        <a:xfrm>
          <a:off x="0" y="0"/>
          <a:ext cx="0" cy="0"/>
          <a:chOff x="0" y="0"/>
          <a:chExt cx="0" cy="0"/>
        </a:xfrm>
      </p:grpSpPr>
      <p:sp>
        <p:nvSpPr>
          <p:cNvPr id="53" name="Google Shape;53;p14"/>
          <p:cNvSpPr>
            <a:spLocks noGrp="1"/>
          </p:cNvSpPr>
          <p:nvPr>
            <p:ph type="pic" idx="2"/>
          </p:nvPr>
        </p:nvSpPr>
        <p:spPr>
          <a:xfrm>
            <a:off x="983000" y="1346675"/>
            <a:ext cx="2755200" cy="3260700"/>
          </a:xfrm>
          <a:prstGeom prst="rect">
            <a:avLst/>
          </a:prstGeom>
          <a:noFill/>
          <a:ln>
            <a:noFill/>
          </a:ln>
        </p:spPr>
      </p:sp>
      <p:sp>
        <p:nvSpPr>
          <p:cNvPr id="54" name="Google Shape;54;p1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14"/>
          <p:cNvSpPr txBox="1">
            <a:spLocks noGrp="1"/>
          </p:cNvSpPr>
          <p:nvPr>
            <p:ph type="subTitle" idx="1"/>
          </p:nvPr>
        </p:nvSpPr>
        <p:spPr>
          <a:xfrm>
            <a:off x="3840500" y="1343350"/>
            <a:ext cx="4590300" cy="32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Nunito Light"/>
              <a:buChar char="●"/>
              <a:defRPr sz="1100"/>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 Compact">
  <p:cSld name="Title only - Compact">
    <p:spTree>
      <p:nvGrpSpPr>
        <p:cNvPr id="1" name="Shape 43"/>
        <p:cNvGrpSpPr/>
        <p:nvPr/>
      </p:nvGrpSpPr>
      <p:grpSpPr>
        <a:xfrm>
          <a:off x="0" y="0"/>
          <a:ext cx="0" cy="0"/>
          <a:chOff x="0" y="0"/>
          <a:chExt cx="0" cy="0"/>
        </a:xfrm>
      </p:grpSpPr>
      <p:sp>
        <p:nvSpPr>
          <p:cNvPr id="44" name="Google Shape;44;p9"/>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922000" y="815575"/>
            <a:ext cx="72870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46" name="Google Shape;46;p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061638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layfair Display ExtraBold"/>
              <a:buNone/>
              <a:defRPr sz="3500">
                <a:solidFill>
                  <a:schemeClr val="dk1"/>
                </a:solidFill>
                <a:latin typeface="Playfair Display ExtraBold"/>
                <a:ea typeface="Playfair Display ExtraBold"/>
                <a:cs typeface="Playfair Display ExtraBold"/>
                <a:sym typeface="Playfair Display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marL="914400" lvl="1"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marL="1371600" lvl="2"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marL="1828800" lvl="3"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marL="2286000" lvl="4"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marL="2743200" lvl="5"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marL="3200400" lvl="6"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marL="3657600" lvl="7"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marL="4114800" lvl="8" indent="-298450">
              <a:lnSpc>
                <a:spcPct val="115000"/>
              </a:lnSpc>
              <a:spcBef>
                <a:spcPts val="1600"/>
              </a:spcBef>
              <a:spcAft>
                <a:spcPts val="1600"/>
              </a:spcAft>
              <a:buClr>
                <a:schemeClr val="dk1"/>
              </a:buClr>
              <a:buSzPts val="1100"/>
              <a:buFont typeface="Roboto"/>
              <a:buChar char="■"/>
              <a:defRPr sz="11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9" r:id="rId3"/>
    <p:sldLayoutId id="2147483660" r:id="rId4"/>
    <p:sldLayoutId id="2147483669"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hyperlink" Target="https://creativecommons.org/licenses/by-nc-nd/3.0/" TargetMode="External"/><Relationship Id="rId4" Type="http://schemas.openxmlformats.org/officeDocument/2006/relationships/image" Target="../media/image10.png"/><Relationship Id="rId9" Type="http://schemas.openxmlformats.org/officeDocument/2006/relationships/hyperlink" Target="https://betterhealthwhileaging.net/check-older-adult-for-health-safety-problem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2"/>
          <p:cNvSpPr/>
          <p:nvPr/>
        </p:nvSpPr>
        <p:spPr>
          <a:xfrm>
            <a:off x="2684850" y="539500"/>
            <a:ext cx="3774300" cy="377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2"/>
          <p:cNvSpPr txBox="1">
            <a:spLocks noGrp="1"/>
          </p:cNvSpPr>
          <p:nvPr>
            <p:ph type="ctrTitle"/>
          </p:nvPr>
        </p:nvSpPr>
        <p:spPr>
          <a:xfrm>
            <a:off x="1013254" y="866209"/>
            <a:ext cx="7238306" cy="250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err="1"/>
              <a:t>Zekelman</a:t>
            </a:r>
            <a:r>
              <a:rPr lang="en-IN" dirty="0"/>
              <a:t> school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F7C33FED-C65C-8664-54A9-08ED821E0E17}"/>
              </a:ext>
            </a:extLst>
          </p:cNvPr>
          <p:cNvGrpSpPr/>
          <p:nvPr/>
        </p:nvGrpSpPr>
        <p:grpSpPr>
          <a:xfrm>
            <a:off x="756064" y="3995374"/>
            <a:ext cx="1741479" cy="923330"/>
            <a:chOff x="4149460" y="1540309"/>
            <a:chExt cx="1300364" cy="805697"/>
          </a:xfrm>
        </p:grpSpPr>
        <p:grpSp>
          <p:nvGrpSpPr>
            <p:cNvPr id="7" name="Google Shape;638;p35">
              <a:extLst>
                <a:ext uri="{FF2B5EF4-FFF2-40B4-BE49-F238E27FC236}">
                  <a16:creationId xmlns:a16="http://schemas.microsoft.com/office/drawing/2014/main" id="{51543698-E86A-3D1B-0D2D-DD7E3AA19337}"/>
                </a:ext>
              </a:extLst>
            </p:cNvPr>
            <p:cNvGrpSpPr/>
            <p:nvPr/>
          </p:nvGrpSpPr>
          <p:grpSpPr>
            <a:xfrm>
              <a:off x="4149460" y="1540309"/>
              <a:ext cx="1300364" cy="805697"/>
              <a:chOff x="713225" y="1832600"/>
              <a:chExt cx="845400" cy="904375"/>
            </a:xfrm>
          </p:grpSpPr>
          <p:sp>
            <p:nvSpPr>
              <p:cNvPr id="21" name="Google Shape;639;p35">
                <a:extLst>
                  <a:ext uri="{FF2B5EF4-FFF2-40B4-BE49-F238E27FC236}">
                    <a16:creationId xmlns:a16="http://schemas.microsoft.com/office/drawing/2014/main" id="{98541778-6340-E37D-F349-90835E044777}"/>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0;p35">
                <a:extLst>
                  <a:ext uri="{FF2B5EF4-FFF2-40B4-BE49-F238E27FC236}">
                    <a16:creationId xmlns:a16="http://schemas.microsoft.com/office/drawing/2014/main" id="{C20FB0CC-0560-2931-2DB7-745C8C8C8BCC}"/>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F7B50376-A73C-A76C-A208-F99EE13E8BCD}"/>
                </a:ext>
              </a:extLst>
            </p:cNvPr>
            <p:cNvSpPr txBox="1"/>
            <p:nvPr/>
          </p:nvSpPr>
          <p:spPr>
            <a:xfrm>
              <a:off x="4149460" y="1733925"/>
              <a:ext cx="1294370" cy="322279"/>
            </a:xfrm>
            <a:prstGeom prst="rect">
              <a:avLst/>
            </a:prstGeom>
            <a:noFill/>
          </p:spPr>
          <p:txBody>
            <a:bodyPr wrap="square" rtlCol="0">
              <a:spAutoFit/>
            </a:bodyPr>
            <a:lstStyle/>
            <a:p>
              <a:pPr algn="ctr"/>
              <a:r>
                <a:rPr lang="en-CA" sz="1800" dirty="0"/>
                <a:t>Risk Register</a:t>
              </a:r>
            </a:p>
          </p:txBody>
        </p:sp>
      </p:grpSp>
      <p:grpSp>
        <p:nvGrpSpPr>
          <p:cNvPr id="27" name="Group 26">
            <a:extLst>
              <a:ext uri="{FF2B5EF4-FFF2-40B4-BE49-F238E27FC236}">
                <a16:creationId xmlns:a16="http://schemas.microsoft.com/office/drawing/2014/main" id="{EB459CE1-A135-84B4-5C9E-7BD3CBBBD8C2}"/>
              </a:ext>
            </a:extLst>
          </p:cNvPr>
          <p:cNvGrpSpPr/>
          <p:nvPr/>
        </p:nvGrpSpPr>
        <p:grpSpPr>
          <a:xfrm>
            <a:off x="1570222" y="1110170"/>
            <a:ext cx="1744369" cy="1561818"/>
            <a:chOff x="3549361" y="1324076"/>
            <a:chExt cx="1055346" cy="930418"/>
          </a:xfrm>
        </p:grpSpPr>
        <p:sp>
          <p:nvSpPr>
            <p:cNvPr id="29" name="TextBox 28">
              <a:extLst>
                <a:ext uri="{FF2B5EF4-FFF2-40B4-BE49-F238E27FC236}">
                  <a16:creationId xmlns:a16="http://schemas.microsoft.com/office/drawing/2014/main" id="{6FD616F6-89B1-1B65-66C7-47741E0A4811}"/>
                </a:ext>
              </a:extLst>
            </p:cNvPr>
            <p:cNvSpPr txBox="1"/>
            <p:nvPr/>
          </p:nvSpPr>
          <p:spPr>
            <a:xfrm>
              <a:off x="3653196" y="1602241"/>
              <a:ext cx="890812" cy="385037"/>
            </a:xfrm>
            <a:prstGeom prst="rect">
              <a:avLst/>
            </a:prstGeom>
            <a:noFill/>
          </p:spPr>
          <p:txBody>
            <a:bodyPr wrap="square" rtlCol="0">
              <a:spAutoFit/>
            </a:bodyPr>
            <a:lstStyle/>
            <a:p>
              <a:pPr marL="158750" indent="0" algn="ctr">
                <a:buClr>
                  <a:srgbClr val="FF725E"/>
                </a:buClr>
                <a:buNone/>
              </a:pPr>
              <a:r>
                <a:rPr lang="en-US" sz="1800" b="1" dirty="0"/>
                <a:t>Risk Mgmt. </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49361" y="1324076"/>
              <a:ext cx="1055346" cy="930418"/>
              <a:chOff x="3549361" y="1324076"/>
              <a:chExt cx="1055346" cy="930418"/>
            </a:xfrm>
          </p:grpSpPr>
          <p:sp>
            <p:nvSpPr>
              <p:cNvPr id="30" name="Oval 29">
                <a:extLst>
                  <a:ext uri="{FF2B5EF4-FFF2-40B4-BE49-F238E27FC236}">
                    <a16:creationId xmlns:a16="http://schemas.microsoft.com/office/drawing/2014/main" id="{A85B44A8-5EBF-4691-6A1F-AEFF8713EF03}"/>
                  </a:ext>
                </a:extLst>
              </p:cNvPr>
              <p:cNvSpPr/>
              <p:nvPr/>
            </p:nvSpPr>
            <p:spPr>
              <a:xfrm>
                <a:off x="3653196" y="1324076"/>
                <a:ext cx="951511"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roup 10">
            <a:extLst>
              <a:ext uri="{FF2B5EF4-FFF2-40B4-BE49-F238E27FC236}">
                <a16:creationId xmlns:a16="http://schemas.microsoft.com/office/drawing/2014/main" id="{9DFF9E07-8A41-5DC1-3F45-F0692865ECC9}"/>
              </a:ext>
            </a:extLst>
          </p:cNvPr>
          <p:cNvGrpSpPr/>
          <p:nvPr/>
        </p:nvGrpSpPr>
        <p:grpSpPr>
          <a:xfrm>
            <a:off x="2543614" y="3996161"/>
            <a:ext cx="1993900" cy="923330"/>
            <a:chOff x="4046612" y="1540309"/>
            <a:chExt cx="1488847" cy="805697"/>
          </a:xfrm>
        </p:grpSpPr>
        <p:grpSp>
          <p:nvGrpSpPr>
            <p:cNvPr id="12" name="Google Shape;638;p35">
              <a:extLst>
                <a:ext uri="{FF2B5EF4-FFF2-40B4-BE49-F238E27FC236}">
                  <a16:creationId xmlns:a16="http://schemas.microsoft.com/office/drawing/2014/main" id="{4AC236CB-F760-A5C7-AAED-5F2294549B71}"/>
                </a:ext>
              </a:extLst>
            </p:cNvPr>
            <p:cNvGrpSpPr/>
            <p:nvPr/>
          </p:nvGrpSpPr>
          <p:grpSpPr>
            <a:xfrm>
              <a:off x="4149460" y="1540309"/>
              <a:ext cx="1300364" cy="805697"/>
              <a:chOff x="713225" y="1832600"/>
              <a:chExt cx="845400" cy="904375"/>
            </a:xfrm>
          </p:grpSpPr>
          <p:sp>
            <p:nvSpPr>
              <p:cNvPr id="14" name="Google Shape;639;p35">
                <a:extLst>
                  <a:ext uri="{FF2B5EF4-FFF2-40B4-BE49-F238E27FC236}">
                    <a16:creationId xmlns:a16="http://schemas.microsoft.com/office/drawing/2014/main" id="{7EA3D4A2-81CF-B6C1-CCDE-207B218188DE}"/>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40;p35">
                <a:extLst>
                  <a:ext uri="{FF2B5EF4-FFF2-40B4-BE49-F238E27FC236}">
                    <a16:creationId xmlns:a16="http://schemas.microsoft.com/office/drawing/2014/main" id="{DFABB121-6389-7A6D-FF23-EE0A4079EAAE}"/>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9ABFCAA0-9008-0A2A-7B21-BC73A18A07BD}"/>
                </a:ext>
              </a:extLst>
            </p:cNvPr>
            <p:cNvSpPr txBox="1"/>
            <p:nvPr/>
          </p:nvSpPr>
          <p:spPr>
            <a:xfrm>
              <a:off x="4046612" y="1729543"/>
              <a:ext cx="1488847" cy="563988"/>
            </a:xfrm>
            <a:prstGeom prst="rect">
              <a:avLst/>
            </a:prstGeom>
            <a:noFill/>
          </p:spPr>
          <p:txBody>
            <a:bodyPr wrap="square" rtlCol="0">
              <a:spAutoFit/>
            </a:bodyPr>
            <a:lstStyle/>
            <a:p>
              <a:pPr algn="ctr"/>
              <a:r>
                <a:rPr lang="en-CA" sz="1800" dirty="0"/>
                <a:t>Risk Response</a:t>
              </a:r>
            </a:p>
            <a:p>
              <a:pPr algn="ctr"/>
              <a:r>
                <a:rPr lang="en-CA" sz="1800" dirty="0"/>
                <a:t>Plan</a:t>
              </a:r>
            </a:p>
          </p:txBody>
        </p:sp>
      </p:grpSp>
      <p:sp>
        <p:nvSpPr>
          <p:cNvPr id="24" name="Isosceles Triangle 23">
            <a:extLst>
              <a:ext uri="{FF2B5EF4-FFF2-40B4-BE49-F238E27FC236}">
                <a16:creationId xmlns:a16="http://schemas.microsoft.com/office/drawing/2014/main" id="{1DEA4B37-7430-D221-F877-4F6B06357B45}"/>
              </a:ext>
            </a:extLst>
          </p:cNvPr>
          <p:cNvSpPr/>
          <p:nvPr/>
        </p:nvSpPr>
        <p:spPr>
          <a:xfrm rot="10800000">
            <a:off x="2284244" y="2804259"/>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a:extLst>
              <a:ext uri="{FF2B5EF4-FFF2-40B4-BE49-F238E27FC236}">
                <a16:creationId xmlns:a16="http://schemas.microsoft.com/office/drawing/2014/main" id="{2F9C579E-38D4-E289-AD41-81E0886071B4}"/>
              </a:ext>
            </a:extLst>
          </p:cNvPr>
          <p:cNvSpPr txBox="1"/>
          <p:nvPr/>
        </p:nvSpPr>
        <p:spPr>
          <a:xfrm>
            <a:off x="1293418" y="3015856"/>
            <a:ext cx="2500392" cy="584775"/>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Meeting &amp; interviews</a:t>
            </a:r>
          </a:p>
          <a:p>
            <a:pPr marL="285750" indent="-285750">
              <a:buClr>
                <a:srgbClr val="FF725E"/>
              </a:buClr>
              <a:buFont typeface="Wingdings" panose="05000000000000000000" pitchFamily="2" charset="2"/>
              <a:buChar char="l"/>
            </a:pPr>
            <a:r>
              <a:rPr lang="en-CA" sz="1600" dirty="0"/>
              <a:t>Root Cause Analysis</a:t>
            </a:r>
          </a:p>
        </p:txBody>
      </p:sp>
      <p:sp>
        <p:nvSpPr>
          <p:cNvPr id="44" name="Left Brace 43">
            <a:extLst>
              <a:ext uri="{FF2B5EF4-FFF2-40B4-BE49-F238E27FC236}">
                <a16:creationId xmlns:a16="http://schemas.microsoft.com/office/drawing/2014/main" id="{D2DCE0E7-2835-8374-9D03-5810687D53AF}"/>
              </a:ext>
            </a:extLst>
          </p:cNvPr>
          <p:cNvSpPr/>
          <p:nvPr/>
        </p:nvSpPr>
        <p:spPr>
          <a:xfrm rot="5400000">
            <a:off x="2357674" y="1857458"/>
            <a:ext cx="490750" cy="3868929"/>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48" name="Group 47">
            <a:extLst>
              <a:ext uri="{FF2B5EF4-FFF2-40B4-BE49-F238E27FC236}">
                <a16:creationId xmlns:a16="http://schemas.microsoft.com/office/drawing/2014/main" id="{F37140B8-BE90-3873-3362-4E264CFA153D}"/>
              </a:ext>
            </a:extLst>
          </p:cNvPr>
          <p:cNvGrpSpPr/>
          <p:nvPr/>
        </p:nvGrpSpPr>
        <p:grpSpPr>
          <a:xfrm>
            <a:off x="5634779" y="3953745"/>
            <a:ext cx="1847551" cy="923330"/>
            <a:chOff x="4109857" y="1540309"/>
            <a:chExt cx="1379568" cy="805697"/>
          </a:xfrm>
        </p:grpSpPr>
        <p:grpSp>
          <p:nvGrpSpPr>
            <p:cNvPr id="49" name="Google Shape;638;p35">
              <a:extLst>
                <a:ext uri="{FF2B5EF4-FFF2-40B4-BE49-F238E27FC236}">
                  <a16:creationId xmlns:a16="http://schemas.microsoft.com/office/drawing/2014/main" id="{597084E4-18B8-5AAD-7C70-548ADF302F61}"/>
                </a:ext>
              </a:extLst>
            </p:cNvPr>
            <p:cNvGrpSpPr/>
            <p:nvPr/>
          </p:nvGrpSpPr>
          <p:grpSpPr>
            <a:xfrm>
              <a:off x="4149460" y="1540309"/>
              <a:ext cx="1300364" cy="805697"/>
              <a:chOff x="713225" y="1832600"/>
              <a:chExt cx="845400" cy="904375"/>
            </a:xfrm>
          </p:grpSpPr>
          <p:sp>
            <p:nvSpPr>
              <p:cNvPr id="52" name="Google Shape;639;p35">
                <a:extLst>
                  <a:ext uri="{FF2B5EF4-FFF2-40B4-BE49-F238E27FC236}">
                    <a16:creationId xmlns:a16="http://schemas.microsoft.com/office/drawing/2014/main" id="{AEB078C1-3F57-3AFF-8286-073017BE92BE}"/>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40;p35">
                <a:extLst>
                  <a:ext uri="{FF2B5EF4-FFF2-40B4-BE49-F238E27FC236}">
                    <a16:creationId xmlns:a16="http://schemas.microsoft.com/office/drawing/2014/main" id="{58BA4AEB-BE76-B7DF-F971-8CFF19AA60E2}"/>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TextBox 50">
              <a:extLst>
                <a:ext uri="{FF2B5EF4-FFF2-40B4-BE49-F238E27FC236}">
                  <a16:creationId xmlns:a16="http://schemas.microsoft.com/office/drawing/2014/main" id="{4AE1A70D-6BCB-BA44-BAEA-1903B13B9636}"/>
                </a:ext>
              </a:extLst>
            </p:cNvPr>
            <p:cNvSpPr txBox="1"/>
            <p:nvPr/>
          </p:nvSpPr>
          <p:spPr>
            <a:xfrm>
              <a:off x="4109857" y="1732050"/>
              <a:ext cx="1379568" cy="563988"/>
            </a:xfrm>
            <a:prstGeom prst="rect">
              <a:avLst/>
            </a:prstGeom>
            <a:noFill/>
          </p:spPr>
          <p:txBody>
            <a:bodyPr wrap="square" rtlCol="0">
              <a:spAutoFit/>
            </a:bodyPr>
            <a:lstStyle/>
            <a:p>
              <a:pPr algn="ctr"/>
              <a:r>
                <a:rPr lang="en-CA" sz="1800" dirty="0"/>
                <a:t>Stakeholder Engagement</a:t>
              </a:r>
            </a:p>
          </p:txBody>
        </p:sp>
      </p:grpSp>
      <p:grpSp>
        <p:nvGrpSpPr>
          <p:cNvPr id="58" name="Group 57">
            <a:extLst>
              <a:ext uri="{FF2B5EF4-FFF2-40B4-BE49-F238E27FC236}">
                <a16:creationId xmlns:a16="http://schemas.microsoft.com/office/drawing/2014/main" id="{AD98FF27-D328-5705-9DEC-7B464F5BB2EB}"/>
              </a:ext>
            </a:extLst>
          </p:cNvPr>
          <p:cNvGrpSpPr/>
          <p:nvPr/>
        </p:nvGrpSpPr>
        <p:grpSpPr>
          <a:xfrm>
            <a:off x="5352744" y="1086061"/>
            <a:ext cx="2213530" cy="1561818"/>
            <a:chOff x="3408480" y="1324076"/>
            <a:chExt cx="1339189" cy="930418"/>
          </a:xfrm>
        </p:grpSpPr>
        <p:sp>
          <p:nvSpPr>
            <p:cNvPr id="59" name="TextBox 58">
              <a:extLst>
                <a:ext uri="{FF2B5EF4-FFF2-40B4-BE49-F238E27FC236}">
                  <a16:creationId xmlns:a16="http://schemas.microsoft.com/office/drawing/2014/main" id="{4413CF17-1A67-C1C5-C5A2-DDE95E36E61A}"/>
                </a:ext>
              </a:extLst>
            </p:cNvPr>
            <p:cNvSpPr txBox="1"/>
            <p:nvPr/>
          </p:nvSpPr>
          <p:spPr>
            <a:xfrm>
              <a:off x="3408480" y="1560087"/>
              <a:ext cx="1339189" cy="385037"/>
            </a:xfrm>
            <a:prstGeom prst="rect">
              <a:avLst/>
            </a:prstGeom>
            <a:noFill/>
          </p:spPr>
          <p:txBody>
            <a:bodyPr wrap="square" rtlCol="0">
              <a:spAutoFit/>
            </a:bodyPr>
            <a:lstStyle/>
            <a:p>
              <a:pPr marL="158750" indent="0" algn="ctr">
                <a:buClr>
                  <a:srgbClr val="FF725E"/>
                </a:buClr>
                <a:buNone/>
              </a:pPr>
              <a:r>
                <a:rPr lang="en-US" sz="1800" b="1" dirty="0"/>
                <a:t>Stakeholder Mgmt. </a:t>
              </a:r>
            </a:p>
          </p:txBody>
        </p:sp>
        <p:grpSp>
          <p:nvGrpSpPr>
            <p:cNvPr id="60" name="Group 59">
              <a:extLst>
                <a:ext uri="{FF2B5EF4-FFF2-40B4-BE49-F238E27FC236}">
                  <a16:creationId xmlns:a16="http://schemas.microsoft.com/office/drawing/2014/main" id="{C6DDA0FD-4230-18F5-9A9A-48C1F911B5F6}"/>
                </a:ext>
              </a:extLst>
            </p:cNvPr>
            <p:cNvGrpSpPr/>
            <p:nvPr/>
          </p:nvGrpSpPr>
          <p:grpSpPr>
            <a:xfrm>
              <a:off x="3549361" y="1324076"/>
              <a:ext cx="1055346" cy="930418"/>
              <a:chOff x="3549361" y="1324076"/>
              <a:chExt cx="1055346" cy="930418"/>
            </a:xfrm>
          </p:grpSpPr>
          <p:sp>
            <p:nvSpPr>
              <p:cNvPr id="61" name="Oval 60">
                <a:extLst>
                  <a:ext uri="{FF2B5EF4-FFF2-40B4-BE49-F238E27FC236}">
                    <a16:creationId xmlns:a16="http://schemas.microsoft.com/office/drawing/2014/main" id="{8A9DEE50-5511-7CC7-0DAB-B7B851FAE849}"/>
                  </a:ext>
                </a:extLst>
              </p:cNvPr>
              <p:cNvSpPr/>
              <p:nvPr/>
            </p:nvSpPr>
            <p:spPr>
              <a:xfrm>
                <a:off x="3653196" y="1324076"/>
                <a:ext cx="951511"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62" name="Google Shape;640;p35">
                <a:extLst>
                  <a:ext uri="{FF2B5EF4-FFF2-40B4-BE49-F238E27FC236}">
                    <a16:creationId xmlns:a16="http://schemas.microsoft.com/office/drawing/2014/main" id="{4BC2C95C-8DDD-B65D-1072-1F0121884100}"/>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Isosceles Triangle 62">
            <a:extLst>
              <a:ext uri="{FF2B5EF4-FFF2-40B4-BE49-F238E27FC236}">
                <a16:creationId xmlns:a16="http://schemas.microsoft.com/office/drawing/2014/main" id="{9BBCC8C8-0AAD-67ED-4053-879F2BA6F065}"/>
              </a:ext>
            </a:extLst>
          </p:cNvPr>
          <p:cNvSpPr/>
          <p:nvPr/>
        </p:nvSpPr>
        <p:spPr>
          <a:xfrm rot="10800000">
            <a:off x="6330304" y="2770906"/>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4" name="TextBox 383">
            <a:extLst>
              <a:ext uri="{FF2B5EF4-FFF2-40B4-BE49-F238E27FC236}">
                <a16:creationId xmlns:a16="http://schemas.microsoft.com/office/drawing/2014/main" id="{08EBAB71-1267-4539-50C0-61C2067E8FAB}"/>
              </a:ext>
            </a:extLst>
          </p:cNvPr>
          <p:cNvSpPr txBox="1"/>
          <p:nvPr/>
        </p:nvSpPr>
        <p:spPr>
          <a:xfrm>
            <a:off x="5436836" y="2991812"/>
            <a:ext cx="2213530" cy="584775"/>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Expert Judgment</a:t>
            </a:r>
          </a:p>
          <a:p>
            <a:pPr marL="285750" indent="-285750">
              <a:buClr>
                <a:srgbClr val="FF725E"/>
              </a:buClr>
              <a:buFont typeface="Wingdings" panose="05000000000000000000" pitchFamily="2" charset="2"/>
              <a:buChar char="l"/>
            </a:pPr>
            <a:r>
              <a:rPr lang="en-CA" sz="1600" dirty="0"/>
              <a:t>Meetings</a:t>
            </a:r>
          </a:p>
        </p:txBody>
      </p:sp>
      <p:sp>
        <p:nvSpPr>
          <p:cNvPr id="385" name="Left Brace 384">
            <a:extLst>
              <a:ext uri="{FF2B5EF4-FFF2-40B4-BE49-F238E27FC236}">
                <a16:creationId xmlns:a16="http://schemas.microsoft.com/office/drawing/2014/main" id="{8AF8F3B0-C7B0-EC6E-6193-BC87D829B904}"/>
              </a:ext>
            </a:extLst>
          </p:cNvPr>
          <p:cNvSpPr/>
          <p:nvPr/>
        </p:nvSpPr>
        <p:spPr>
          <a:xfrm rot="5400000">
            <a:off x="6298226" y="2690319"/>
            <a:ext cx="490750" cy="2213529"/>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 name="Google Shape;400;p29">
            <a:extLst>
              <a:ext uri="{FF2B5EF4-FFF2-40B4-BE49-F238E27FC236}">
                <a16:creationId xmlns:a16="http://schemas.microsoft.com/office/drawing/2014/main" id="{9891308B-0CBD-7003-AEFC-581829EAD61D}"/>
              </a:ext>
            </a:extLst>
          </p:cNvPr>
          <p:cNvSpPr txBox="1">
            <a:spLocks noGrp="1"/>
          </p:cNvSpPr>
          <p:nvPr>
            <p:ph type="title"/>
          </p:nvPr>
        </p:nvSpPr>
        <p:spPr>
          <a:xfrm>
            <a:off x="275589" y="150746"/>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we planned our project ...</a:t>
            </a:r>
          </a:p>
        </p:txBody>
      </p:sp>
    </p:spTree>
    <p:extLst>
      <p:ext uri="{BB962C8B-B14F-4D97-AF65-F5344CB8AC3E}">
        <p14:creationId xmlns:p14="http://schemas.microsoft.com/office/powerpoint/2010/main" val="3605952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68902" y="138925"/>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Progress</a:t>
            </a:r>
          </a:p>
        </p:txBody>
      </p:sp>
      <p:grpSp>
        <p:nvGrpSpPr>
          <p:cNvPr id="16" name="Group 15">
            <a:extLst>
              <a:ext uri="{FF2B5EF4-FFF2-40B4-BE49-F238E27FC236}">
                <a16:creationId xmlns:a16="http://schemas.microsoft.com/office/drawing/2014/main" id="{DAAC2A85-F23D-8DD4-AC2B-B5176556ECAF}"/>
              </a:ext>
            </a:extLst>
          </p:cNvPr>
          <p:cNvGrpSpPr/>
          <p:nvPr/>
        </p:nvGrpSpPr>
        <p:grpSpPr>
          <a:xfrm>
            <a:off x="4345952" y="1331062"/>
            <a:ext cx="1594978" cy="1416290"/>
            <a:chOff x="3549361" y="1324076"/>
            <a:chExt cx="1055346" cy="898833"/>
          </a:xfrm>
        </p:grpSpPr>
        <p:sp>
          <p:nvSpPr>
            <p:cNvPr id="17" name="TextBox 16">
              <a:extLst>
                <a:ext uri="{FF2B5EF4-FFF2-40B4-BE49-F238E27FC236}">
                  <a16:creationId xmlns:a16="http://schemas.microsoft.com/office/drawing/2014/main" id="{5ACFC42B-989C-B7A6-49AF-4CA7B8C15E08}"/>
                </a:ext>
              </a:extLst>
            </p:cNvPr>
            <p:cNvSpPr txBox="1"/>
            <p:nvPr/>
          </p:nvSpPr>
          <p:spPr>
            <a:xfrm>
              <a:off x="3641027" y="1415958"/>
              <a:ext cx="890812" cy="683645"/>
            </a:xfrm>
            <a:prstGeom prst="rect">
              <a:avLst/>
            </a:prstGeom>
            <a:noFill/>
          </p:spPr>
          <p:txBody>
            <a:bodyPr wrap="square" rtlCol="0">
              <a:spAutoFit/>
            </a:bodyPr>
            <a:lstStyle/>
            <a:p>
              <a:pPr marL="158750" indent="0" algn="ctr">
                <a:buClr>
                  <a:srgbClr val="FF725E"/>
                </a:buClr>
                <a:buNone/>
              </a:pPr>
              <a:r>
                <a:rPr lang="en-US" sz="1600" b="1" dirty="0"/>
                <a:t>Direct &amp; Manage Project Work</a:t>
              </a:r>
            </a:p>
          </p:txBody>
        </p:sp>
        <p:grpSp>
          <p:nvGrpSpPr>
            <p:cNvPr id="18" name="Group 17">
              <a:extLst>
                <a:ext uri="{FF2B5EF4-FFF2-40B4-BE49-F238E27FC236}">
                  <a16:creationId xmlns:a16="http://schemas.microsoft.com/office/drawing/2014/main" id="{91E3BD18-56B4-1326-C33B-A58C9CDBFE77}"/>
                </a:ext>
              </a:extLst>
            </p:cNvPr>
            <p:cNvGrpSpPr/>
            <p:nvPr/>
          </p:nvGrpSpPr>
          <p:grpSpPr>
            <a:xfrm>
              <a:off x="3549361" y="1324076"/>
              <a:ext cx="1055346" cy="898833"/>
              <a:chOff x="3549361" y="1324076"/>
              <a:chExt cx="1055346" cy="898833"/>
            </a:xfrm>
          </p:grpSpPr>
          <p:sp>
            <p:nvSpPr>
              <p:cNvPr id="19" name="Oval 18">
                <a:extLst>
                  <a:ext uri="{FF2B5EF4-FFF2-40B4-BE49-F238E27FC236}">
                    <a16:creationId xmlns:a16="http://schemas.microsoft.com/office/drawing/2014/main" id="{44DA1295-71DC-8E24-B423-2B1074F9BF8B}"/>
                  </a:ext>
                </a:extLst>
              </p:cNvPr>
              <p:cNvSpPr/>
              <p:nvPr/>
            </p:nvSpPr>
            <p:spPr>
              <a:xfrm>
                <a:off x="3653196" y="1324076"/>
                <a:ext cx="951511" cy="898833"/>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600">
                  <a:solidFill>
                    <a:srgbClr val="000000"/>
                  </a:solidFill>
                  <a:latin typeface="Arial"/>
                  <a:cs typeface="Arial"/>
                </a:endParaRPr>
              </a:p>
            </p:txBody>
          </p:sp>
          <p:sp>
            <p:nvSpPr>
              <p:cNvPr id="20" name="Google Shape;640;p35">
                <a:extLst>
                  <a:ext uri="{FF2B5EF4-FFF2-40B4-BE49-F238E27FC236}">
                    <a16:creationId xmlns:a16="http://schemas.microsoft.com/office/drawing/2014/main" id="{C63A2020-10C7-257D-5C32-513EBB5DC4F8}"/>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sp>
        <p:nvSpPr>
          <p:cNvPr id="44" name="Left Brace 43">
            <a:extLst>
              <a:ext uri="{FF2B5EF4-FFF2-40B4-BE49-F238E27FC236}">
                <a16:creationId xmlns:a16="http://schemas.microsoft.com/office/drawing/2014/main" id="{D2DCE0E7-2835-8374-9D03-5810687D53AF}"/>
              </a:ext>
            </a:extLst>
          </p:cNvPr>
          <p:cNvSpPr/>
          <p:nvPr/>
        </p:nvSpPr>
        <p:spPr>
          <a:xfrm>
            <a:off x="6114629" y="593660"/>
            <a:ext cx="490750" cy="2804722"/>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p>
        </p:txBody>
      </p:sp>
      <p:grpSp>
        <p:nvGrpSpPr>
          <p:cNvPr id="43" name="Group 42">
            <a:extLst>
              <a:ext uri="{FF2B5EF4-FFF2-40B4-BE49-F238E27FC236}">
                <a16:creationId xmlns:a16="http://schemas.microsoft.com/office/drawing/2014/main" id="{FE5CF608-A0A9-53F9-C572-390414AFBB5D}"/>
              </a:ext>
            </a:extLst>
          </p:cNvPr>
          <p:cNvGrpSpPr/>
          <p:nvPr/>
        </p:nvGrpSpPr>
        <p:grpSpPr>
          <a:xfrm>
            <a:off x="6727453" y="1516926"/>
            <a:ext cx="1880538" cy="775953"/>
            <a:chOff x="4132535" y="1540309"/>
            <a:chExt cx="1360250" cy="805697"/>
          </a:xfrm>
        </p:grpSpPr>
        <p:grpSp>
          <p:nvGrpSpPr>
            <p:cNvPr id="45" name="Google Shape;638;p35">
              <a:extLst>
                <a:ext uri="{FF2B5EF4-FFF2-40B4-BE49-F238E27FC236}">
                  <a16:creationId xmlns:a16="http://schemas.microsoft.com/office/drawing/2014/main" id="{27396814-C9CC-FDF0-BC61-F04081EBBC21}"/>
                </a:ext>
              </a:extLst>
            </p:cNvPr>
            <p:cNvGrpSpPr/>
            <p:nvPr/>
          </p:nvGrpSpPr>
          <p:grpSpPr>
            <a:xfrm>
              <a:off x="4149460" y="1540309"/>
              <a:ext cx="1300364" cy="805697"/>
              <a:chOff x="713225" y="1832600"/>
              <a:chExt cx="845400" cy="904375"/>
            </a:xfrm>
          </p:grpSpPr>
          <p:sp>
            <p:nvSpPr>
              <p:cNvPr id="50" name="Google Shape;639;p35">
                <a:extLst>
                  <a:ext uri="{FF2B5EF4-FFF2-40B4-BE49-F238E27FC236}">
                    <a16:creationId xmlns:a16="http://schemas.microsoft.com/office/drawing/2014/main" id="{ED51E1F4-FE95-F0A3-711B-4036C869E97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4" name="Google Shape;640;p35">
                <a:extLst>
                  <a:ext uri="{FF2B5EF4-FFF2-40B4-BE49-F238E27FC236}">
                    <a16:creationId xmlns:a16="http://schemas.microsoft.com/office/drawing/2014/main" id="{094784A0-2458-B960-8EB4-E64F084D8548}"/>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46" name="TextBox 45">
              <a:extLst>
                <a:ext uri="{FF2B5EF4-FFF2-40B4-BE49-F238E27FC236}">
                  <a16:creationId xmlns:a16="http://schemas.microsoft.com/office/drawing/2014/main" id="{A770A0BD-5DE5-A79D-4C2C-1C42936D6943}"/>
                </a:ext>
              </a:extLst>
            </p:cNvPr>
            <p:cNvSpPr txBox="1"/>
            <p:nvPr/>
          </p:nvSpPr>
          <p:spPr>
            <a:xfrm>
              <a:off x="4132535" y="1784323"/>
              <a:ext cx="1360250" cy="351532"/>
            </a:xfrm>
            <a:prstGeom prst="rect">
              <a:avLst/>
            </a:prstGeom>
            <a:noFill/>
          </p:spPr>
          <p:txBody>
            <a:bodyPr wrap="square" rtlCol="0">
              <a:spAutoFit/>
            </a:bodyPr>
            <a:lstStyle/>
            <a:p>
              <a:pPr algn="ctr"/>
              <a:r>
                <a:rPr lang="en-CA" sz="1600" dirty="0"/>
                <a:t>Change Request</a:t>
              </a:r>
            </a:p>
          </p:txBody>
        </p:sp>
      </p:grpSp>
      <p:grpSp>
        <p:nvGrpSpPr>
          <p:cNvPr id="55" name="Group 54">
            <a:extLst>
              <a:ext uri="{FF2B5EF4-FFF2-40B4-BE49-F238E27FC236}">
                <a16:creationId xmlns:a16="http://schemas.microsoft.com/office/drawing/2014/main" id="{14B9B399-10E3-DD32-C521-1215AC41FA01}"/>
              </a:ext>
            </a:extLst>
          </p:cNvPr>
          <p:cNvGrpSpPr/>
          <p:nvPr/>
        </p:nvGrpSpPr>
        <p:grpSpPr>
          <a:xfrm>
            <a:off x="6727453" y="2493479"/>
            <a:ext cx="1880538" cy="775953"/>
            <a:chOff x="4132535" y="1540309"/>
            <a:chExt cx="1360250" cy="805697"/>
          </a:xfrm>
        </p:grpSpPr>
        <p:grpSp>
          <p:nvGrpSpPr>
            <p:cNvPr id="56" name="Google Shape;638;p35">
              <a:extLst>
                <a:ext uri="{FF2B5EF4-FFF2-40B4-BE49-F238E27FC236}">
                  <a16:creationId xmlns:a16="http://schemas.microsoft.com/office/drawing/2014/main" id="{4D2516E8-E3F7-7326-0672-85C134B74077}"/>
                </a:ext>
              </a:extLst>
            </p:cNvPr>
            <p:cNvGrpSpPr/>
            <p:nvPr/>
          </p:nvGrpSpPr>
          <p:grpSpPr>
            <a:xfrm>
              <a:off x="4149460" y="1540309"/>
              <a:ext cx="1300364" cy="805697"/>
              <a:chOff x="713225" y="1832600"/>
              <a:chExt cx="845400" cy="904375"/>
            </a:xfrm>
          </p:grpSpPr>
          <p:sp>
            <p:nvSpPr>
              <p:cNvPr id="387" name="Google Shape;639;p35">
                <a:extLst>
                  <a:ext uri="{FF2B5EF4-FFF2-40B4-BE49-F238E27FC236}">
                    <a16:creationId xmlns:a16="http://schemas.microsoft.com/office/drawing/2014/main" id="{01338C9C-2CA1-C556-09FD-7FEDC53FC336}"/>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388" name="Google Shape;640;p35">
                <a:extLst>
                  <a:ext uri="{FF2B5EF4-FFF2-40B4-BE49-F238E27FC236}">
                    <a16:creationId xmlns:a16="http://schemas.microsoft.com/office/drawing/2014/main" id="{CF252062-CFF1-DF53-1B4D-DD1A9C0E1C7C}"/>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386" name="TextBox 385">
              <a:extLst>
                <a:ext uri="{FF2B5EF4-FFF2-40B4-BE49-F238E27FC236}">
                  <a16:creationId xmlns:a16="http://schemas.microsoft.com/office/drawing/2014/main" id="{8B506EB7-E5BC-C769-C0AC-1D85311BD943}"/>
                </a:ext>
              </a:extLst>
            </p:cNvPr>
            <p:cNvSpPr txBox="1"/>
            <p:nvPr/>
          </p:nvSpPr>
          <p:spPr>
            <a:xfrm>
              <a:off x="4132535" y="1779825"/>
              <a:ext cx="1360250" cy="351532"/>
            </a:xfrm>
            <a:prstGeom prst="rect">
              <a:avLst/>
            </a:prstGeom>
            <a:noFill/>
          </p:spPr>
          <p:txBody>
            <a:bodyPr wrap="square" rtlCol="0">
              <a:spAutoFit/>
            </a:bodyPr>
            <a:lstStyle/>
            <a:p>
              <a:pPr algn="ctr"/>
              <a:r>
                <a:rPr lang="en-CA" sz="1600" dirty="0"/>
                <a:t>Change Log</a:t>
              </a:r>
            </a:p>
          </p:txBody>
        </p:sp>
      </p:grpSp>
      <p:grpSp>
        <p:nvGrpSpPr>
          <p:cNvPr id="419" name="Group 418">
            <a:extLst>
              <a:ext uri="{FF2B5EF4-FFF2-40B4-BE49-F238E27FC236}">
                <a16:creationId xmlns:a16="http://schemas.microsoft.com/office/drawing/2014/main" id="{EA19953F-983D-4178-8364-4F66CC6841FA}"/>
              </a:ext>
            </a:extLst>
          </p:cNvPr>
          <p:cNvGrpSpPr/>
          <p:nvPr/>
        </p:nvGrpSpPr>
        <p:grpSpPr>
          <a:xfrm>
            <a:off x="343885" y="1153404"/>
            <a:ext cx="3011849" cy="3746604"/>
            <a:chOff x="343885" y="1153404"/>
            <a:chExt cx="3011849" cy="3746604"/>
          </a:xfrm>
        </p:grpSpPr>
        <p:grpSp>
          <p:nvGrpSpPr>
            <p:cNvPr id="418" name="Group 417">
              <a:extLst>
                <a:ext uri="{FF2B5EF4-FFF2-40B4-BE49-F238E27FC236}">
                  <a16:creationId xmlns:a16="http://schemas.microsoft.com/office/drawing/2014/main" id="{E3FA7C9C-63C4-4115-9AAD-7F5CA8D2ABB2}"/>
                </a:ext>
              </a:extLst>
            </p:cNvPr>
            <p:cNvGrpSpPr/>
            <p:nvPr/>
          </p:nvGrpSpPr>
          <p:grpSpPr>
            <a:xfrm>
              <a:off x="1015891" y="2977887"/>
              <a:ext cx="1518434" cy="1069806"/>
              <a:chOff x="1014963" y="2895179"/>
              <a:chExt cx="1518434" cy="1069806"/>
            </a:xfrm>
          </p:grpSpPr>
          <p:sp>
            <p:nvSpPr>
              <p:cNvPr id="2" name="Plus Sign 1">
                <a:extLst>
                  <a:ext uri="{FF2B5EF4-FFF2-40B4-BE49-F238E27FC236}">
                    <a16:creationId xmlns:a16="http://schemas.microsoft.com/office/drawing/2014/main" id="{B7A49B54-3306-E9E5-726F-FC839823E7EF}"/>
                  </a:ext>
                </a:extLst>
              </p:cNvPr>
              <p:cNvSpPr/>
              <p:nvPr/>
            </p:nvSpPr>
            <p:spPr>
              <a:xfrm>
                <a:off x="1476355" y="3178382"/>
                <a:ext cx="450975" cy="499177"/>
              </a:xfrm>
              <a:prstGeom prst="mathPlus">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Arrow: Curved Down 37">
                <a:extLst>
                  <a:ext uri="{FF2B5EF4-FFF2-40B4-BE49-F238E27FC236}">
                    <a16:creationId xmlns:a16="http://schemas.microsoft.com/office/drawing/2014/main" id="{38343333-D112-BB22-A6A7-76D7932828E1}"/>
                  </a:ext>
                </a:extLst>
              </p:cNvPr>
              <p:cNvSpPr/>
              <p:nvPr/>
            </p:nvSpPr>
            <p:spPr>
              <a:xfrm rot="16200000" flipV="1">
                <a:off x="1812804" y="3125023"/>
                <a:ext cx="950438" cy="490749"/>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9" name="Arrow: Curved Down 38">
                <a:extLst>
                  <a:ext uri="{FF2B5EF4-FFF2-40B4-BE49-F238E27FC236}">
                    <a16:creationId xmlns:a16="http://schemas.microsoft.com/office/drawing/2014/main" id="{EB6BE7FF-69C0-FB45-E61A-7D8C58CC34E8}"/>
                  </a:ext>
                </a:extLst>
              </p:cNvPr>
              <p:cNvSpPr/>
              <p:nvPr/>
            </p:nvSpPr>
            <p:spPr>
              <a:xfrm rot="16200000" flipH="1">
                <a:off x="754750" y="3214020"/>
                <a:ext cx="1011178" cy="490751"/>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grpSp>
          <p:nvGrpSpPr>
            <p:cNvPr id="393" name="Group 392">
              <a:extLst>
                <a:ext uri="{FF2B5EF4-FFF2-40B4-BE49-F238E27FC236}">
                  <a16:creationId xmlns:a16="http://schemas.microsoft.com/office/drawing/2014/main" id="{4CA316C4-A9C6-5D26-2B80-E0AAE0ADF2ED}"/>
                </a:ext>
              </a:extLst>
            </p:cNvPr>
            <p:cNvGrpSpPr/>
            <p:nvPr/>
          </p:nvGrpSpPr>
          <p:grpSpPr>
            <a:xfrm>
              <a:off x="343885" y="1153404"/>
              <a:ext cx="2919960" cy="1837425"/>
              <a:chOff x="2589868" y="1331092"/>
              <a:chExt cx="2919960" cy="1835368"/>
            </a:xfrm>
          </p:grpSpPr>
          <p:sp>
            <p:nvSpPr>
              <p:cNvPr id="34" name="TextBox 33">
                <a:extLst>
                  <a:ext uri="{FF2B5EF4-FFF2-40B4-BE49-F238E27FC236}">
                    <a16:creationId xmlns:a16="http://schemas.microsoft.com/office/drawing/2014/main" id="{BB9004E4-AFDE-4F0E-271D-853C93E94328}"/>
                  </a:ext>
                </a:extLst>
              </p:cNvPr>
              <p:cNvSpPr txBox="1"/>
              <p:nvPr/>
            </p:nvSpPr>
            <p:spPr>
              <a:xfrm>
                <a:off x="2671784" y="1350578"/>
                <a:ext cx="2805468" cy="1815882"/>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Project Management Plan</a:t>
                </a:r>
              </a:p>
              <a:p>
                <a:pPr marL="285750" indent="-285750">
                  <a:buClr>
                    <a:srgbClr val="FF725E"/>
                  </a:buClr>
                  <a:buFont typeface="Wingdings" panose="05000000000000000000" pitchFamily="2" charset="2"/>
                  <a:buChar char="l"/>
                </a:pPr>
                <a:r>
                  <a:rPr lang="en-CA" sz="1600" dirty="0"/>
                  <a:t>Project Milestones</a:t>
                </a:r>
              </a:p>
              <a:p>
                <a:pPr marL="285750" indent="-285750">
                  <a:buClr>
                    <a:srgbClr val="FF725E"/>
                  </a:buClr>
                  <a:buFont typeface="Wingdings" panose="05000000000000000000" pitchFamily="2" charset="2"/>
                  <a:buChar char="l"/>
                </a:pPr>
                <a:r>
                  <a:rPr lang="en-CA" sz="1600" dirty="0"/>
                  <a:t>Project Schedule</a:t>
                </a:r>
              </a:p>
              <a:p>
                <a:pPr marL="285750" indent="-285750">
                  <a:buClr>
                    <a:srgbClr val="FF725E"/>
                  </a:buClr>
                  <a:buFont typeface="Wingdings" panose="05000000000000000000" pitchFamily="2" charset="2"/>
                  <a:buChar char="l"/>
                </a:pPr>
                <a:r>
                  <a:rPr lang="en-CA" sz="1600" dirty="0"/>
                  <a:t>Risk Register </a:t>
                </a:r>
              </a:p>
              <a:p>
                <a:pPr marL="285750" indent="-285750">
                  <a:buClr>
                    <a:srgbClr val="FF725E"/>
                  </a:buClr>
                  <a:buFont typeface="Wingdings" panose="05000000000000000000" pitchFamily="2" charset="2"/>
                  <a:buChar char="l"/>
                </a:pPr>
                <a:r>
                  <a:rPr lang="en-CA" sz="1600" dirty="0"/>
                  <a:t>Requirement Gathering </a:t>
                </a:r>
              </a:p>
              <a:p>
                <a:pPr marL="285750" indent="-285750">
                  <a:buClr>
                    <a:srgbClr val="FF725E"/>
                  </a:buClr>
                  <a:buFont typeface="Wingdings" panose="05000000000000000000" pitchFamily="2" charset="2"/>
                  <a:buChar char="l"/>
                </a:pPr>
                <a:r>
                  <a:rPr lang="en-CA" sz="1600" dirty="0"/>
                  <a:t>Project Communication</a:t>
                </a:r>
              </a:p>
              <a:p>
                <a:pPr marL="285750" indent="-285750">
                  <a:buClr>
                    <a:srgbClr val="FF725E"/>
                  </a:buClr>
                  <a:buFont typeface="Wingdings" panose="05000000000000000000" pitchFamily="2" charset="2"/>
                  <a:buChar char="l"/>
                </a:pPr>
                <a:r>
                  <a:rPr lang="en-CA" sz="1600" dirty="0"/>
                  <a:t>…</a:t>
                </a:r>
              </a:p>
            </p:txBody>
          </p:sp>
          <p:sp>
            <p:nvSpPr>
              <p:cNvPr id="390" name="Double Bracket 389">
                <a:extLst>
                  <a:ext uri="{FF2B5EF4-FFF2-40B4-BE49-F238E27FC236}">
                    <a16:creationId xmlns:a16="http://schemas.microsoft.com/office/drawing/2014/main" id="{140C48F3-5C78-5D7A-EFB0-27E59279FB1F}"/>
                  </a:ext>
                </a:extLst>
              </p:cNvPr>
              <p:cNvSpPr/>
              <p:nvPr/>
            </p:nvSpPr>
            <p:spPr>
              <a:xfrm>
                <a:off x="2589868" y="1331092"/>
                <a:ext cx="2919960" cy="1815881"/>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394" name="Group 393">
              <a:extLst>
                <a:ext uri="{FF2B5EF4-FFF2-40B4-BE49-F238E27FC236}">
                  <a16:creationId xmlns:a16="http://schemas.microsoft.com/office/drawing/2014/main" id="{DFF1C5E4-7794-0BD6-F4F8-96B2DEFEAD86}"/>
                </a:ext>
              </a:extLst>
            </p:cNvPr>
            <p:cNvGrpSpPr/>
            <p:nvPr/>
          </p:nvGrpSpPr>
          <p:grpSpPr>
            <a:xfrm>
              <a:off x="366488" y="4068078"/>
              <a:ext cx="2989246" cy="831930"/>
              <a:chOff x="2637240" y="4025574"/>
              <a:chExt cx="2989246" cy="830998"/>
            </a:xfrm>
          </p:grpSpPr>
          <p:sp>
            <p:nvSpPr>
              <p:cNvPr id="3" name="TextBox 2">
                <a:extLst>
                  <a:ext uri="{FF2B5EF4-FFF2-40B4-BE49-F238E27FC236}">
                    <a16:creationId xmlns:a16="http://schemas.microsoft.com/office/drawing/2014/main" id="{C4A75B13-8444-BB73-6532-8E6F38C52A0C}"/>
                  </a:ext>
                </a:extLst>
              </p:cNvPr>
              <p:cNvSpPr txBox="1"/>
              <p:nvPr/>
            </p:nvSpPr>
            <p:spPr>
              <a:xfrm>
                <a:off x="2706526" y="4025574"/>
                <a:ext cx="2919960" cy="830997"/>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Change Request</a:t>
                </a:r>
              </a:p>
              <a:p>
                <a:pPr marL="285750" indent="-285750">
                  <a:buClr>
                    <a:srgbClr val="FF725E"/>
                  </a:buClr>
                  <a:buFont typeface="Wingdings" panose="05000000000000000000" pitchFamily="2" charset="2"/>
                  <a:buChar char="l"/>
                </a:pPr>
                <a:r>
                  <a:rPr lang="en-CA" sz="1600" dirty="0"/>
                  <a:t>Change log</a:t>
                </a:r>
              </a:p>
              <a:p>
                <a:pPr marL="285750" indent="-285750">
                  <a:buClr>
                    <a:srgbClr val="FF725E"/>
                  </a:buClr>
                  <a:buFont typeface="Wingdings" panose="05000000000000000000" pitchFamily="2" charset="2"/>
                  <a:buChar char="l"/>
                </a:pPr>
                <a:r>
                  <a:rPr lang="en-CA" sz="1600" dirty="0"/>
                  <a:t>Lesson Learned Register</a:t>
                </a:r>
              </a:p>
            </p:txBody>
          </p:sp>
          <p:sp>
            <p:nvSpPr>
              <p:cNvPr id="392" name="Double Bracket 391">
                <a:extLst>
                  <a:ext uri="{FF2B5EF4-FFF2-40B4-BE49-F238E27FC236}">
                    <a16:creationId xmlns:a16="http://schemas.microsoft.com/office/drawing/2014/main" id="{F249F27F-9A0C-AA8F-888F-CF7CF2307DEC}"/>
                  </a:ext>
                </a:extLst>
              </p:cNvPr>
              <p:cNvSpPr/>
              <p:nvPr/>
            </p:nvSpPr>
            <p:spPr>
              <a:xfrm>
                <a:off x="2637240" y="4030859"/>
                <a:ext cx="2919960" cy="825713"/>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grpSp>
        <p:nvGrpSpPr>
          <p:cNvPr id="396" name="Group 395">
            <a:extLst>
              <a:ext uri="{FF2B5EF4-FFF2-40B4-BE49-F238E27FC236}">
                <a16:creationId xmlns:a16="http://schemas.microsoft.com/office/drawing/2014/main" id="{2D266443-8C03-59A4-CB38-90424E5EF0D1}"/>
              </a:ext>
            </a:extLst>
          </p:cNvPr>
          <p:cNvGrpSpPr/>
          <p:nvPr/>
        </p:nvGrpSpPr>
        <p:grpSpPr>
          <a:xfrm>
            <a:off x="4336435" y="3580758"/>
            <a:ext cx="1604495" cy="1416291"/>
            <a:chOff x="3549361" y="1355659"/>
            <a:chExt cx="1055681" cy="898834"/>
          </a:xfrm>
        </p:grpSpPr>
        <p:sp>
          <p:nvSpPr>
            <p:cNvPr id="397" name="TextBox 396">
              <a:extLst>
                <a:ext uri="{FF2B5EF4-FFF2-40B4-BE49-F238E27FC236}">
                  <a16:creationId xmlns:a16="http://schemas.microsoft.com/office/drawing/2014/main" id="{3169A49B-47E8-49EE-1289-AAD5C8EE1838}"/>
                </a:ext>
              </a:extLst>
            </p:cNvPr>
            <p:cNvSpPr txBox="1"/>
            <p:nvPr/>
          </p:nvSpPr>
          <p:spPr>
            <a:xfrm>
              <a:off x="3555623" y="1584191"/>
              <a:ext cx="1049419" cy="371121"/>
            </a:xfrm>
            <a:prstGeom prst="rect">
              <a:avLst/>
            </a:prstGeom>
            <a:noFill/>
          </p:spPr>
          <p:txBody>
            <a:bodyPr wrap="square" rtlCol="0">
              <a:spAutoFit/>
            </a:bodyPr>
            <a:lstStyle/>
            <a:p>
              <a:pPr marL="158750" indent="0" algn="ctr">
                <a:buClr>
                  <a:srgbClr val="FF725E"/>
                </a:buClr>
                <a:buNone/>
              </a:pPr>
              <a:r>
                <a:rPr lang="en-US" sz="1600" b="1" dirty="0"/>
                <a:t>Manage Knowledge</a:t>
              </a:r>
            </a:p>
          </p:txBody>
        </p:sp>
        <p:grpSp>
          <p:nvGrpSpPr>
            <p:cNvPr id="398" name="Group 397">
              <a:extLst>
                <a:ext uri="{FF2B5EF4-FFF2-40B4-BE49-F238E27FC236}">
                  <a16:creationId xmlns:a16="http://schemas.microsoft.com/office/drawing/2014/main" id="{704C06B1-6F2F-28F9-1558-576925F4A7AB}"/>
                </a:ext>
              </a:extLst>
            </p:cNvPr>
            <p:cNvGrpSpPr/>
            <p:nvPr/>
          </p:nvGrpSpPr>
          <p:grpSpPr>
            <a:xfrm>
              <a:off x="3549361" y="1355659"/>
              <a:ext cx="1055681" cy="898834"/>
              <a:chOff x="3549361" y="1355659"/>
              <a:chExt cx="1055681" cy="898834"/>
            </a:xfrm>
          </p:grpSpPr>
          <p:sp>
            <p:nvSpPr>
              <p:cNvPr id="399" name="Oval 398">
                <a:extLst>
                  <a:ext uri="{FF2B5EF4-FFF2-40B4-BE49-F238E27FC236}">
                    <a16:creationId xmlns:a16="http://schemas.microsoft.com/office/drawing/2014/main" id="{98C1C4CF-90ED-6F1C-3D8E-BBB041830EAD}"/>
                  </a:ext>
                </a:extLst>
              </p:cNvPr>
              <p:cNvSpPr/>
              <p:nvPr/>
            </p:nvSpPr>
            <p:spPr>
              <a:xfrm>
                <a:off x="3653196" y="1355659"/>
                <a:ext cx="951846" cy="898834"/>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600">
                  <a:solidFill>
                    <a:srgbClr val="000000"/>
                  </a:solidFill>
                  <a:latin typeface="Arial"/>
                  <a:cs typeface="Arial"/>
                </a:endParaRPr>
              </a:p>
            </p:txBody>
          </p:sp>
          <p:sp>
            <p:nvSpPr>
              <p:cNvPr id="401" name="Google Shape;640;p35">
                <a:extLst>
                  <a:ext uri="{FF2B5EF4-FFF2-40B4-BE49-F238E27FC236}">
                    <a16:creationId xmlns:a16="http://schemas.microsoft.com/office/drawing/2014/main" id="{83FB98A0-D59B-DF03-776F-DFF7DB36875D}"/>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sp>
        <p:nvSpPr>
          <p:cNvPr id="406" name="Left Brace 405">
            <a:extLst>
              <a:ext uri="{FF2B5EF4-FFF2-40B4-BE49-F238E27FC236}">
                <a16:creationId xmlns:a16="http://schemas.microsoft.com/office/drawing/2014/main" id="{89E72485-B769-EC73-69CF-118E02DC3D77}"/>
              </a:ext>
            </a:extLst>
          </p:cNvPr>
          <p:cNvSpPr/>
          <p:nvPr/>
        </p:nvSpPr>
        <p:spPr>
          <a:xfrm>
            <a:off x="6114629" y="3572186"/>
            <a:ext cx="490750" cy="1358316"/>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p>
        </p:txBody>
      </p:sp>
      <p:grpSp>
        <p:nvGrpSpPr>
          <p:cNvPr id="407" name="Group 406">
            <a:extLst>
              <a:ext uri="{FF2B5EF4-FFF2-40B4-BE49-F238E27FC236}">
                <a16:creationId xmlns:a16="http://schemas.microsoft.com/office/drawing/2014/main" id="{B4F47B6B-386E-4DB3-1932-187C0C73AD5C}"/>
              </a:ext>
            </a:extLst>
          </p:cNvPr>
          <p:cNvGrpSpPr/>
          <p:nvPr/>
        </p:nvGrpSpPr>
        <p:grpSpPr>
          <a:xfrm>
            <a:off x="6750852" y="3838067"/>
            <a:ext cx="1880538" cy="775953"/>
            <a:chOff x="4129302" y="1540309"/>
            <a:chExt cx="1360250" cy="805697"/>
          </a:xfrm>
        </p:grpSpPr>
        <p:grpSp>
          <p:nvGrpSpPr>
            <p:cNvPr id="408" name="Google Shape;638;p35">
              <a:extLst>
                <a:ext uri="{FF2B5EF4-FFF2-40B4-BE49-F238E27FC236}">
                  <a16:creationId xmlns:a16="http://schemas.microsoft.com/office/drawing/2014/main" id="{730F8558-278C-6C37-0F83-10243CA0F3EC}"/>
                </a:ext>
              </a:extLst>
            </p:cNvPr>
            <p:cNvGrpSpPr/>
            <p:nvPr/>
          </p:nvGrpSpPr>
          <p:grpSpPr>
            <a:xfrm>
              <a:off x="4149460" y="1540309"/>
              <a:ext cx="1300364" cy="805697"/>
              <a:chOff x="713225" y="1832600"/>
              <a:chExt cx="845400" cy="904375"/>
            </a:xfrm>
          </p:grpSpPr>
          <p:sp>
            <p:nvSpPr>
              <p:cNvPr id="410" name="Google Shape;639;p35">
                <a:extLst>
                  <a:ext uri="{FF2B5EF4-FFF2-40B4-BE49-F238E27FC236}">
                    <a16:creationId xmlns:a16="http://schemas.microsoft.com/office/drawing/2014/main" id="{290E5F82-B338-4699-1BAA-D8484CA6130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411" name="Google Shape;640;p35">
                <a:extLst>
                  <a:ext uri="{FF2B5EF4-FFF2-40B4-BE49-F238E27FC236}">
                    <a16:creationId xmlns:a16="http://schemas.microsoft.com/office/drawing/2014/main" id="{A4E2DE69-DA62-7885-DD17-FE552951E19C}"/>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409" name="TextBox 408">
              <a:extLst>
                <a:ext uri="{FF2B5EF4-FFF2-40B4-BE49-F238E27FC236}">
                  <a16:creationId xmlns:a16="http://schemas.microsoft.com/office/drawing/2014/main" id="{7A29336C-4DA8-4EB3-5215-2AFF8D5764D9}"/>
                </a:ext>
              </a:extLst>
            </p:cNvPr>
            <p:cNvSpPr txBox="1"/>
            <p:nvPr/>
          </p:nvSpPr>
          <p:spPr>
            <a:xfrm>
              <a:off x="4129302" y="1687433"/>
              <a:ext cx="1360250" cy="607191"/>
            </a:xfrm>
            <a:prstGeom prst="rect">
              <a:avLst/>
            </a:prstGeom>
            <a:noFill/>
          </p:spPr>
          <p:txBody>
            <a:bodyPr wrap="square" rtlCol="0">
              <a:spAutoFit/>
            </a:bodyPr>
            <a:lstStyle/>
            <a:p>
              <a:pPr algn="ctr"/>
              <a:r>
                <a:rPr lang="en-CA" sz="1600" dirty="0"/>
                <a:t>Lesson Learned Register</a:t>
              </a:r>
            </a:p>
          </p:txBody>
        </p:sp>
      </p:grpSp>
      <p:grpSp>
        <p:nvGrpSpPr>
          <p:cNvPr id="413" name="Group 412">
            <a:extLst>
              <a:ext uri="{FF2B5EF4-FFF2-40B4-BE49-F238E27FC236}">
                <a16:creationId xmlns:a16="http://schemas.microsoft.com/office/drawing/2014/main" id="{329EE106-C89A-77F7-FC65-2308D38D04B9}"/>
              </a:ext>
            </a:extLst>
          </p:cNvPr>
          <p:cNvGrpSpPr/>
          <p:nvPr/>
        </p:nvGrpSpPr>
        <p:grpSpPr>
          <a:xfrm>
            <a:off x="6743525" y="674393"/>
            <a:ext cx="1880538" cy="775953"/>
            <a:chOff x="4132535" y="1540309"/>
            <a:chExt cx="1360250" cy="805697"/>
          </a:xfrm>
        </p:grpSpPr>
        <p:grpSp>
          <p:nvGrpSpPr>
            <p:cNvPr id="414" name="Google Shape;638;p35">
              <a:extLst>
                <a:ext uri="{FF2B5EF4-FFF2-40B4-BE49-F238E27FC236}">
                  <a16:creationId xmlns:a16="http://schemas.microsoft.com/office/drawing/2014/main" id="{861D556D-38E2-0B59-0CD9-B36FEE1230FF}"/>
                </a:ext>
              </a:extLst>
            </p:cNvPr>
            <p:cNvGrpSpPr/>
            <p:nvPr/>
          </p:nvGrpSpPr>
          <p:grpSpPr>
            <a:xfrm>
              <a:off x="4149460" y="1540309"/>
              <a:ext cx="1300364" cy="805697"/>
              <a:chOff x="713225" y="1832600"/>
              <a:chExt cx="845400" cy="904375"/>
            </a:xfrm>
          </p:grpSpPr>
          <p:sp>
            <p:nvSpPr>
              <p:cNvPr id="416" name="Google Shape;639;p35">
                <a:extLst>
                  <a:ext uri="{FF2B5EF4-FFF2-40B4-BE49-F238E27FC236}">
                    <a16:creationId xmlns:a16="http://schemas.microsoft.com/office/drawing/2014/main" id="{4C233E3B-CBB4-DC7A-7D1A-F7D5326800C0}"/>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417" name="Google Shape;640;p35">
                <a:extLst>
                  <a:ext uri="{FF2B5EF4-FFF2-40B4-BE49-F238E27FC236}">
                    <a16:creationId xmlns:a16="http://schemas.microsoft.com/office/drawing/2014/main" id="{685B3684-08D0-5798-D451-2EF3F08CE368}"/>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415" name="TextBox 414">
              <a:extLst>
                <a:ext uri="{FF2B5EF4-FFF2-40B4-BE49-F238E27FC236}">
                  <a16:creationId xmlns:a16="http://schemas.microsoft.com/office/drawing/2014/main" id="{8661637D-101D-4FA1-9345-B1F00CF27D4F}"/>
                </a:ext>
              </a:extLst>
            </p:cNvPr>
            <p:cNvSpPr txBox="1"/>
            <p:nvPr/>
          </p:nvSpPr>
          <p:spPr>
            <a:xfrm>
              <a:off x="4132535" y="1727420"/>
              <a:ext cx="1360250" cy="351532"/>
            </a:xfrm>
            <a:prstGeom prst="rect">
              <a:avLst/>
            </a:prstGeom>
            <a:noFill/>
          </p:spPr>
          <p:txBody>
            <a:bodyPr wrap="square" rtlCol="0">
              <a:spAutoFit/>
            </a:bodyPr>
            <a:lstStyle/>
            <a:p>
              <a:pPr algn="ctr"/>
              <a:r>
                <a:rPr lang="en-CA" sz="1600" b="1" dirty="0"/>
                <a:t>Deliverables</a:t>
              </a:r>
            </a:p>
          </p:txBody>
        </p:sp>
      </p:grpSp>
    </p:spTree>
    <p:extLst>
      <p:ext uri="{BB962C8B-B14F-4D97-AF65-F5344CB8AC3E}">
        <p14:creationId xmlns:p14="http://schemas.microsoft.com/office/powerpoint/2010/main" val="306166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138134" y="157594"/>
            <a:ext cx="34334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Progress (till now)</a:t>
            </a:r>
          </a:p>
        </p:txBody>
      </p:sp>
      <p:grpSp>
        <p:nvGrpSpPr>
          <p:cNvPr id="384" name="Group 383">
            <a:extLst>
              <a:ext uri="{FF2B5EF4-FFF2-40B4-BE49-F238E27FC236}">
                <a16:creationId xmlns:a16="http://schemas.microsoft.com/office/drawing/2014/main" id="{657FCCA1-BD1A-BCEE-FDC9-D98D0885DA61}"/>
              </a:ext>
            </a:extLst>
          </p:cNvPr>
          <p:cNvGrpSpPr/>
          <p:nvPr/>
        </p:nvGrpSpPr>
        <p:grpSpPr>
          <a:xfrm>
            <a:off x="106893" y="2200433"/>
            <a:ext cx="4650095" cy="2576803"/>
            <a:chOff x="2308225" y="570675"/>
            <a:chExt cx="8109062" cy="5909834"/>
          </a:xfrm>
        </p:grpSpPr>
        <p:grpSp>
          <p:nvGrpSpPr>
            <p:cNvPr id="385" name="Group 384">
              <a:extLst>
                <a:ext uri="{FF2B5EF4-FFF2-40B4-BE49-F238E27FC236}">
                  <a16:creationId xmlns:a16="http://schemas.microsoft.com/office/drawing/2014/main" id="{DE921B13-45EC-CDB6-74E0-436A006D99A1}"/>
                </a:ext>
              </a:extLst>
            </p:cNvPr>
            <p:cNvGrpSpPr/>
            <p:nvPr/>
          </p:nvGrpSpPr>
          <p:grpSpPr>
            <a:xfrm>
              <a:off x="2308225" y="4358481"/>
              <a:ext cx="1634330" cy="1617663"/>
              <a:chOff x="2308225" y="4358481"/>
              <a:chExt cx="1634330" cy="1617663"/>
            </a:xfrm>
          </p:grpSpPr>
          <p:grpSp>
            <p:nvGrpSpPr>
              <p:cNvPr id="446" name="Group 445">
                <a:extLst>
                  <a:ext uri="{FF2B5EF4-FFF2-40B4-BE49-F238E27FC236}">
                    <a16:creationId xmlns:a16="http://schemas.microsoft.com/office/drawing/2014/main" id="{60897415-B82B-4FBE-0CD9-0C2D04B08038}"/>
                  </a:ext>
                </a:extLst>
              </p:cNvPr>
              <p:cNvGrpSpPr/>
              <p:nvPr/>
            </p:nvGrpSpPr>
            <p:grpSpPr>
              <a:xfrm>
                <a:off x="2308225" y="4358481"/>
                <a:ext cx="1634330" cy="1617663"/>
                <a:chOff x="965200" y="3238500"/>
                <a:chExt cx="1634330" cy="1617663"/>
              </a:xfrm>
            </p:grpSpPr>
            <p:sp>
              <p:nvSpPr>
                <p:cNvPr id="450" name="Rectangle 449">
                  <a:extLst>
                    <a:ext uri="{FF2B5EF4-FFF2-40B4-BE49-F238E27FC236}">
                      <a16:creationId xmlns:a16="http://schemas.microsoft.com/office/drawing/2014/main" id="{EBB0D748-EB52-7949-C0BC-B09C25503C22}"/>
                    </a:ext>
                  </a:extLst>
                </p:cNvPr>
                <p:cNvSpPr/>
                <p:nvPr/>
              </p:nvSpPr>
              <p:spPr>
                <a:xfrm rot="5400000">
                  <a:off x="1695449" y="2524919"/>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1" name="Rectangle 450">
                  <a:extLst>
                    <a:ext uri="{FF2B5EF4-FFF2-40B4-BE49-F238E27FC236}">
                      <a16:creationId xmlns:a16="http://schemas.microsoft.com/office/drawing/2014/main" id="{4DB9D609-57AD-2268-E21A-69558B7B0534}"/>
                    </a:ext>
                  </a:extLst>
                </p:cNvPr>
                <p:cNvSpPr/>
                <p:nvPr/>
              </p:nvSpPr>
              <p:spPr>
                <a:xfrm>
                  <a:off x="965200" y="3238500"/>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47" name="Group 446">
                <a:extLst>
                  <a:ext uri="{FF2B5EF4-FFF2-40B4-BE49-F238E27FC236}">
                    <a16:creationId xmlns:a16="http://schemas.microsoft.com/office/drawing/2014/main" id="{6EAACDB2-751C-5ED6-FC21-D53A32EB7C5D}"/>
                  </a:ext>
                </a:extLst>
              </p:cNvPr>
              <p:cNvGrpSpPr/>
              <p:nvPr/>
            </p:nvGrpSpPr>
            <p:grpSpPr>
              <a:xfrm>
                <a:off x="2761154" y="5120448"/>
                <a:ext cx="571687" cy="676991"/>
                <a:chOff x="9629710" y="5753159"/>
                <a:chExt cx="453426" cy="536948"/>
              </a:xfrm>
              <a:solidFill>
                <a:srgbClr val="000000">
                  <a:lumMod val="65000"/>
                  <a:lumOff val="35000"/>
                </a:srgbClr>
              </a:solidFill>
            </p:grpSpPr>
            <p:sp>
              <p:nvSpPr>
                <p:cNvPr id="448" name="Freeform 3677">
                  <a:extLst>
                    <a:ext uri="{FF2B5EF4-FFF2-40B4-BE49-F238E27FC236}">
                      <a16:creationId xmlns:a16="http://schemas.microsoft.com/office/drawing/2014/main" id="{D88DD38B-611F-53AE-559C-B242C5AD4ADA}"/>
                    </a:ext>
                  </a:extLst>
                </p:cNvPr>
                <p:cNvSpPr>
                  <a:spLocks/>
                </p:cNvSpPr>
                <p:nvPr/>
              </p:nvSpPr>
              <p:spPr bwMode="auto">
                <a:xfrm>
                  <a:off x="9815046" y="5831134"/>
                  <a:ext cx="268090" cy="458973"/>
                </a:xfrm>
                <a:custGeom>
                  <a:avLst/>
                  <a:gdLst>
                    <a:gd name="T0" fmla="*/ 201 w 296"/>
                    <a:gd name="T1" fmla="*/ 285 h 482"/>
                    <a:gd name="T2" fmla="*/ 168 w 296"/>
                    <a:gd name="T3" fmla="*/ 275 h 482"/>
                    <a:gd name="T4" fmla="*/ 153 w 296"/>
                    <a:gd name="T5" fmla="*/ 238 h 482"/>
                    <a:gd name="T6" fmla="*/ 163 w 296"/>
                    <a:gd name="T7" fmla="*/ 230 h 482"/>
                    <a:gd name="T8" fmla="*/ 176 w 296"/>
                    <a:gd name="T9" fmla="*/ 219 h 482"/>
                    <a:gd name="T10" fmla="*/ 185 w 296"/>
                    <a:gd name="T11" fmla="*/ 201 h 482"/>
                    <a:gd name="T12" fmla="*/ 190 w 296"/>
                    <a:gd name="T13" fmla="*/ 175 h 482"/>
                    <a:gd name="T14" fmla="*/ 198 w 296"/>
                    <a:gd name="T15" fmla="*/ 167 h 482"/>
                    <a:gd name="T16" fmla="*/ 201 w 296"/>
                    <a:gd name="T17" fmla="*/ 158 h 482"/>
                    <a:gd name="T18" fmla="*/ 205 w 296"/>
                    <a:gd name="T19" fmla="*/ 133 h 482"/>
                    <a:gd name="T20" fmla="*/ 205 w 296"/>
                    <a:gd name="T21" fmla="*/ 122 h 482"/>
                    <a:gd name="T22" fmla="*/ 201 w 296"/>
                    <a:gd name="T23" fmla="*/ 110 h 482"/>
                    <a:gd name="T24" fmla="*/ 195 w 296"/>
                    <a:gd name="T25" fmla="*/ 101 h 482"/>
                    <a:gd name="T26" fmla="*/ 205 w 296"/>
                    <a:gd name="T27" fmla="*/ 76 h 482"/>
                    <a:gd name="T28" fmla="*/ 208 w 296"/>
                    <a:gd name="T29" fmla="*/ 59 h 482"/>
                    <a:gd name="T30" fmla="*/ 205 w 296"/>
                    <a:gd name="T31" fmla="*/ 43 h 482"/>
                    <a:gd name="T32" fmla="*/ 200 w 296"/>
                    <a:gd name="T33" fmla="*/ 31 h 482"/>
                    <a:gd name="T34" fmla="*/ 192 w 296"/>
                    <a:gd name="T35" fmla="*/ 22 h 482"/>
                    <a:gd name="T36" fmla="*/ 171 w 296"/>
                    <a:gd name="T37" fmla="*/ 9 h 482"/>
                    <a:gd name="T38" fmla="*/ 145 w 296"/>
                    <a:gd name="T39" fmla="*/ 2 h 482"/>
                    <a:gd name="T40" fmla="*/ 118 w 296"/>
                    <a:gd name="T41" fmla="*/ 0 h 482"/>
                    <a:gd name="T42" fmla="*/ 95 w 296"/>
                    <a:gd name="T43" fmla="*/ 2 h 482"/>
                    <a:gd name="T44" fmla="*/ 70 w 296"/>
                    <a:gd name="T45" fmla="*/ 7 h 482"/>
                    <a:gd name="T46" fmla="*/ 50 w 296"/>
                    <a:gd name="T47" fmla="*/ 17 h 482"/>
                    <a:gd name="T48" fmla="*/ 36 w 296"/>
                    <a:gd name="T49" fmla="*/ 32 h 482"/>
                    <a:gd name="T50" fmla="*/ 16 w 296"/>
                    <a:gd name="T51" fmla="*/ 36 h 482"/>
                    <a:gd name="T52" fmla="*/ 7 w 296"/>
                    <a:gd name="T53" fmla="*/ 44 h 482"/>
                    <a:gd name="T54" fmla="*/ 4 w 296"/>
                    <a:gd name="T55" fmla="*/ 57 h 482"/>
                    <a:gd name="T56" fmla="*/ 4 w 296"/>
                    <a:gd name="T57" fmla="*/ 71 h 482"/>
                    <a:gd name="T58" fmla="*/ 13 w 296"/>
                    <a:gd name="T59" fmla="*/ 99 h 482"/>
                    <a:gd name="T60" fmla="*/ 5 w 296"/>
                    <a:gd name="T61" fmla="*/ 110 h 482"/>
                    <a:gd name="T62" fmla="*/ 0 w 296"/>
                    <a:gd name="T63" fmla="*/ 121 h 482"/>
                    <a:gd name="T64" fmla="*/ 0 w 296"/>
                    <a:gd name="T65" fmla="*/ 133 h 482"/>
                    <a:gd name="T66" fmla="*/ 4 w 296"/>
                    <a:gd name="T67" fmla="*/ 158 h 482"/>
                    <a:gd name="T68" fmla="*/ 9 w 296"/>
                    <a:gd name="T69" fmla="*/ 167 h 482"/>
                    <a:gd name="T70" fmla="*/ 15 w 296"/>
                    <a:gd name="T71" fmla="*/ 175 h 482"/>
                    <a:gd name="T72" fmla="*/ 20 w 296"/>
                    <a:gd name="T73" fmla="*/ 199 h 482"/>
                    <a:gd name="T74" fmla="*/ 31 w 296"/>
                    <a:gd name="T75" fmla="*/ 217 h 482"/>
                    <a:gd name="T76" fmla="*/ 43 w 296"/>
                    <a:gd name="T77" fmla="*/ 230 h 482"/>
                    <a:gd name="T78" fmla="*/ 56 w 296"/>
                    <a:gd name="T79" fmla="*/ 238 h 482"/>
                    <a:gd name="T80" fmla="*/ 43 w 296"/>
                    <a:gd name="T81" fmla="*/ 274 h 482"/>
                    <a:gd name="T82" fmla="*/ 42 w 296"/>
                    <a:gd name="T83" fmla="*/ 287 h 482"/>
                    <a:gd name="T84" fmla="*/ 61 w 296"/>
                    <a:gd name="T85" fmla="*/ 302 h 482"/>
                    <a:gd name="T86" fmla="*/ 73 w 296"/>
                    <a:gd name="T87" fmla="*/ 318 h 482"/>
                    <a:gd name="T88" fmla="*/ 79 w 296"/>
                    <a:gd name="T89" fmla="*/ 332 h 482"/>
                    <a:gd name="T90" fmla="*/ 81 w 296"/>
                    <a:gd name="T91" fmla="*/ 482 h 482"/>
                    <a:gd name="T92" fmla="*/ 289 w 296"/>
                    <a:gd name="T93" fmla="*/ 481 h 482"/>
                    <a:gd name="T94" fmla="*/ 295 w 296"/>
                    <a:gd name="T95" fmla="*/ 474 h 482"/>
                    <a:gd name="T96" fmla="*/ 296 w 296"/>
                    <a:gd name="T97" fmla="*/ 334 h 482"/>
                    <a:gd name="T98" fmla="*/ 293 w 296"/>
                    <a:gd name="T99" fmla="*/ 323 h 482"/>
                    <a:gd name="T100" fmla="*/ 278 w 296"/>
                    <a:gd name="T101" fmla="*/ 312 h 482"/>
                    <a:gd name="T102" fmla="*/ 217 w 296"/>
                    <a:gd name="T103" fmla="*/ 291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482">
                      <a:moveTo>
                        <a:pt x="217" y="291"/>
                      </a:moveTo>
                      <a:lnTo>
                        <a:pt x="201" y="285"/>
                      </a:lnTo>
                      <a:lnTo>
                        <a:pt x="185" y="280"/>
                      </a:lnTo>
                      <a:lnTo>
                        <a:pt x="168" y="275"/>
                      </a:lnTo>
                      <a:lnTo>
                        <a:pt x="153" y="270"/>
                      </a:lnTo>
                      <a:lnTo>
                        <a:pt x="153" y="238"/>
                      </a:lnTo>
                      <a:lnTo>
                        <a:pt x="158" y="235"/>
                      </a:lnTo>
                      <a:lnTo>
                        <a:pt x="163" y="230"/>
                      </a:lnTo>
                      <a:lnTo>
                        <a:pt x="169" y="225"/>
                      </a:lnTo>
                      <a:lnTo>
                        <a:pt x="176" y="219"/>
                      </a:lnTo>
                      <a:lnTo>
                        <a:pt x="181" y="210"/>
                      </a:lnTo>
                      <a:lnTo>
                        <a:pt x="185" y="201"/>
                      </a:lnTo>
                      <a:lnTo>
                        <a:pt x="189" y="189"/>
                      </a:lnTo>
                      <a:lnTo>
                        <a:pt x="190" y="175"/>
                      </a:lnTo>
                      <a:lnTo>
                        <a:pt x="194" y="172"/>
                      </a:lnTo>
                      <a:lnTo>
                        <a:pt x="198" y="167"/>
                      </a:lnTo>
                      <a:lnTo>
                        <a:pt x="200" y="163"/>
                      </a:lnTo>
                      <a:lnTo>
                        <a:pt x="201" y="158"/>
                      </a:lnTo>
                      <a:lnTo>
                        <a:pt x="205" y="145"/>
                      </a:lnTo>
                      <a:lnTo>
                        <a:pt x="205" y="133"/>
                      </a:lnTo>
                      <a:lnTo>
                        <a:pt x="205" y="127"/>
                      </a:lnTo>
                      <a:lnTo>
                        <a:pt x="205" y="122"/>
                      </a:lnTo>
                      <a:lnTo>
                        <a:pt x="204" y="116"/>
                      </a:lnTo>
                      <a:lnTo>
                        <a:pt x="201" y="110"/>
                      </a:lnTo>
                      <a:lnTo>
                        <a:pt x="198" y="104"/>
                      </a:lnTo>
                      <a:lnTo>
                        <a:pt x="195" y="101"/>
                      </a:lnTo>
                      <a:lnTo>
                        <a:pt x="200" y="90"/>
                      </a:lnTo>
                      <a:lnTo>
                        <a:pt x="205" y="76"/>
                      </a:lnTo>
                      <a:lnTo>
                        <a:pt x="208" y="67"/>
                      </a:lnTo>
                      <a:lnTo>
                        <a:pt x="208" y="59"/>
                      </a:lnTo>
                      <a:lnTo>
                        <a:pt x="208" y="50"/>
                      </a:lnTo>
                      <a:lnTo>
                        <a:pt x="205" y="43"/>
                      </a:lnTo>
                      <a:lnTo>
                        <a:pt x="203" y="36"/>
                      </a:lnTo>
                      <a:lnTo>
                        <a:pt x="200" y="31"/>
                      </a:lnTo>
                      <a:lnTo>
                        <a:pt x="196" y="26"/>
                      </a:lnTo>
                      <a:lnTo>
                        <a:pt x="192" y="22"/>
                      </a:lnTo>
                      <a:lnTo>
                        <a:pt x="182" y="14"/>
                      </a:lnTo>
                      <a:lnTo>
                        <a:pt x="171" y="9"/>
                      </a:lnTo>
                      <a:lnTo>
                        <a:pt x="158" y="5"/>
                      </a:lnTo>
                      <a:lnTo>
                        <a:pt x="145" y="2"/>
                      </a:lnTo>
                      <a:lnTo>
                        <a:pt x="131" y="0"/>
                      </a:lnTo>
                      <a:lnTo>
                        <a:pt x="118" y="0"/>
                      </a:lnTo>
                      <a:lnTo>
                        <a:pt x="106" y="0"/>
                      </a:lnTo>
                      <a:lnTo>
                        <a:pt x="95" y="2"/>
                      </a:lnTo>
                      <a:lnTo>
                        <a:pt x="82" y="4"/>
                      </a:lnTo>
                      <a:lnTo>
                        <a:pt x="70" y="7"/>
                      </a:lnTo>
                      <a:lnTo>
                        <a:pt x="60" y="12"/>
                      </a:lnTo>
                      <a:lnTo>
                        <a:pt x="50" y="17"/>
                      </a:lnTo>
                      <a:lnTo>
                        <a:pt x="42" y="25"/>
                      </a:lnTo>
                      <a:lnTo>
                        <a:pt x="36" y="32"/>
                      </a:lnTo>
                      <a:lnTo>
                        <a:pt x="24" y="34"/>
                      </a:lnTo>
                      <a:lnTo>
                        <a:pt x="16" y="36"/>
                      </a:lnTo>
                      <a:lnTo>
                        <a:pt x="11" y="40"/>
                      </a:lnTo>
                      <a:lnTo>
                        <a:pt x="7" y="44"/>
                      </a:lnTo>
                      <a:lnTo>
                        <a:pt x="5" y="50"/>
                      </a:lnTo>
                      <a:lnTo>
                        <a:pt x="4" y="57"/>
                      </a:lnTo>
                      <a:lnTo>
                        <a:pt x="2" y="65"/>
                      </a:lnTo>
                      <a:lnTo>
                        <a:pt x="4" y="71"/>
                      </a:lnTo>
                      <a:lnTo>
                        <a:pt x="7" y="86"/>
                      </a:lnTo>
                      <a:lnTo>
                        <a:pt x="13" y="99"/>
                      </a:lnTo>
                      <a:lnTo>
                        <a:pt x="7" y="104"/>
                      </a:lnTo>
                      <a:lnTo>
                        <a:pt x="5" y="110"/>
                      </a:lnTo>
                      <a:lnTo>
                        <a:pt x="2" y="115"/>
                      </a:lnTo>
                      <a:lnTo>
                        <a:pt x="0" y="121"/>
                      </a:lnTo>
                      <a:lnTo>
                        <a:pt x="0" y="127"/>
                      </a:lnTo>
                      <a:lnTo>
                        <a:pt x="0" y="133"/>
                      </a:lnTo>
                      <a:lnTo>
                        <a:pt x="1" y="145"/>
                      </a:lnTo>
                      <a:lnTo>
                        <a:pt x="4" y="158"/>
                      </a:lnTo>
                      <a:lnTo>
                        <a:pt x="6" y="163"/>
                      </a:lnTo>
                      <a:lnTo>
                        <a:pt x="9" y="167"/>
                      </a:lnTo>
                      <a:lnTo>
                        <a:pt x="11" y="172"/>
                      </a:lnTo>
                      <a:lnTo>
                        <a:pt x="15" y="175"/>
                      </a:lnTo>
                      <a:lnTo>
                        <a:pt x="18" y="188"/>
                      </a:lnTo>
                      <a:lnTo>
                        <a:pt x="20" y="199"/>
                      </a:lnTo>
                      <a:lnTo>
                        <a:pt x="25" y="208"/>
                      </a:lnTo>
                      <a:lnTo>
                        <a:pt x="31" y="217"/>
                      </a:lnTo>
                      <a:lnTo>
                        <a:pt x="37" y="224"/>
                      </a:lnTo>
                      <a:lnTo>
                        <a:pt x="43" y="230"/>
                      </a:lnTo>
                      <a:lnTo>
                        <a:pt x="50" y="234"/>
                      </a:lnTo>
                      <a:lnTo>
                        <a:pt x="56" y="238"/>
                      </a:lnTo>
                      <a:lnTo>
                        <a:pt x="56" y="270"/>
                      </a:lnTo>
                      <a:lnTo>
                        <a:pt x="43" y="274"/>
                      </a:lnTo>
                      <a:lnTo>
                        <a:pt x="31" y="279"/>
                      </a:lnTo>
                      <a:lnTo>
                        <a:pt x="42" y="287"/>
                      </a:lnTo>
                      <a:lnTo>
                        <a:pt x="52" y="294"/>
                      </a:lnTo>
                      <a:lnTo>
                        <a:pt x="61" y="302"/>
                      </a:lnTo>
                      <a:lnTo>
                        <a:pt x="68" y="310"/>
                      </a:lnTo>
                      <a:lnTo>
                        <a:pt x="73" y="318"/>
                      </a:lnTo>
                      <a:lnTo>
                        <a:pt x="77" y="324"/>
                      </a:lnTo>
                      <a:lnTo>
                        <a:pt x="79" y="332"/>
                      </a:lnTo>
                      <a:lnTo>
                        <a:pt x="81" y="338"/>
                      </a:lnTo>
                      <a:lnTo>
                        <a:pt x="81" y="482"/>
                      </a:lnTo>
                      <a:lnTo>
                        <a:pt x="285" y="482"/>
                      </a:lnTo>
                      <a:lnTo>
                        <a:pt x="289" y="481"/>
                      </a:lnTo>
                      <a:lnTo>
                        <a:pt x="293" y="478"/>
                      </a:lnTo>
                      <a:lnTo>
                        <a:pt x="295" y="474"/>
                      </a:lnTo>
                      <a:lnTo>
                        <a:pt x="296" y="470"/>
                      </a:lnTo>
                      <a:lnTo>
                        <a:pt x="296" y="334"/>
                      </a:lnTo>
                      <a:lnTo>
                        <a:pt x="295" y="328"/>
                      </a:lnTo>
                      <a:lnTo>
                        <a:pt x="293" y="323"/>
                      </a:lnTo>
                      <a:lnTo>
                        <a:pt x="286" y="318"/>
                      </a:lnTo>
                      <a:lnTo>
                        <a:pt x="278" y="312"/>
                      </a:lnTo>
                      <a:lnTo>
                        <a:pt x="253" y="302"/>
                      </a:lnTo>
                      <a:lnTo>
                        <a:pt x="217"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sp>
              <p:nvSpPr>
                <p:cNvPr id="449" name="Freeform 3678">
                  <a:extLst>
                    <a:ext uri="{FF2B5EF4-FFF2-40B4-BE49-F238E27FC236}">
                      <a16:creationId xmlns:a16="http://schemas.microsoft.com/office/drawing/2014/main" id="{8D38294E-7F7D-173D-A738-4D412AAC319F}"/>
                    </a:ext>
                  </a:extLst>
                </p:cNvPr>
                <p:cNvSpPr>
                  <a:spLocks/>
                </p:cNvSpPr>
                <p:nvPr/>
              </p:nvSpPr>
              <p:spPr bwMode="auto">
                <a:xfrm>
                  <a:off x="9629710" y="5753159"/>
                  <a:ext cx="315880" cy="536948"/>
                </a:xfrm>
                <a:custGeom>
                  <a:avLst/>
                  <a:gdLst>
                    <a:gd name="T0" fmla="*/ 421 w 480"/>
                    <a:gd name="T1" fmla="*/ 374 h 569"/>
                    <a:gd name="T2" fmla="*/ 339 w 480"/>
                    <a:gd name="T3" fmla="*/ 333 h 569"/>
                    <a:gd name="T4" fmla="*/ 312 w 480"/>
                    <a:gd name="T5" fmla="*/ 276 h 569"/>
                    <a:gd name="T6" fmla="*/ 316 w 480"/>
                    <a:gd name="T7" fmla="*/ 272 h 569"/>
                    <a:gd name="T8" fmla="*/ 339 w 480"/>
                    <a:gd name="T9" fmla="*/ 226 h 569"/>
                    <a:gd name="T10" fmla="*/ 340 w 480"/>
                    <a:gd name="T11" fmla="*/ 214 h 569"/>
                    <a:gd name="T12" fmla="*/ 345 w 480"/>
                    <a:gd name="T13" fmla="*/ 199 h 569"/>
                    <a:gd name="T14" fmla="*/ 353 w 480"/>
                    <a:gd name="T15" fmla="*/ 190 h 569"/>
                    <a:gd name="T16" fmla="*/ 360 w 480"/>
                    <a:gd name="T17" fmla="*/ 176 h 569"/>
                    <a:gd name="T18" fmla="*/ 361 w 480"/>
                    <a:gd name="T19" fmla="*/ 168 h 569"/>
                    <a:gd name="T20" fmla="*/ 361 w 480"/>
                    <a:gd name="T21" fmla="*/ 159 h 569"/>
                    <a:gd name="T22" fmla="*/ 356 w 480"/>
                    <a:gd name="T23" fmla="*/ 135 h 569"/>
                    <a:gd name="T24" fmla="*/ 347 w 480"/>
                    <a:gd name="T25" fmla="*/ 126 h 569"/>
                    <a:gd name="T26" fmla="*/ 356 w 480"/>
                    <a:gd name="T27" fmla="*/ 100 h 569"/>
                    <a:gd name="T28" fmla="*/ 358 w 480"/>
                    <a:gd name="T29" fmla="*/ 85 h 569"/>
                    <a:gd name="T30" fmla="*/ 358 w 480"/>
                    <a:gd name="T31" fmla="*/ 71 h 569"/>
                    <a:gd name="T32" fmla="*/ 357 w 480"/>
                    <a:gd name="T33" fmla="*/ 54 h 569"/>
                    <a:gd name="T34" fmla="*/ 353 w 480"/>
                    <a:gd name="T35" fmla="*/ 44 h 569"/>
                    <a:gd name="T36" fmla="*/ 349 w 480"/>
                    <a:gd name="T37" fmla="*/ 37 h 569"/>
                    <a:gd name="T38" fmla="*/ 340 w 480"/>
                    <a:gd name="T39" fmla="*/ 27 h 569"/>
                    <a:gd name="T40" fmla="*/ 329 w 480"/>
                    <a:gd name="T41" fmla="*/ 18 h 569"/>
                    <a:gd name="T42" fmla="*/ 298 w 480"/>
                    <a:gd name="T43" fmla="*/ 5 h 569"/>
                    <a:gd name="T44" fmla="*/ 270 w 480"/>
                    <a:gd name="T45" fmla="*/ 0 h 569"/>
                    <a:gd name="T46" fmla="*/ 254 w 480"/>
                    <a:gd name="T47" fmla="*/ 0 h 569"/>
                    <a:gd name="T48" fmla="*/ 235 w 480"/>
                    <a:gd name="T49" fmla="*/ 0 h 569"/>
                    <a:gd name="T50" fmla="*/ 218 w 480"/>
                    <a:gd name="T51" fmla="*/ 3 h 569"/>
                    <a:gd name="T52" fmla="*/ 205 w 480"/>
                    <a:gd name="T53" fmla="*/ 6 h 569"/>
                    <a:gd name="T54" fmla="*/ 194 w 480"/>
                    <a:gd name="T55" fmla="*/ 10 h 569"/>
                    <a:gd name="T56" fmla="*/ 158 w 480"/>
                    <a:gd name="T57" fmla="*/ 39 h 569"/>
                    <a:gd name="T58" fmla="*/ 155 w 480"/>
                    <a:gd name="T59" fmla="*/ 44 h 569"/>
                    <a:gd name="T60" fmla="*/ 141 w 480"/>
                    <a:gd name="T61" fmla="*/ 45 h 569"/>
                    <a:gd name="T62" fmla="*/ 133 w 480"/>
                    <a:gd name="T63" fmla="*/ 48 h 569"/>
                    <a:gd name="T64" fmla="*/ 127 w 480"/>
                    <a:gd name="T65" fmla="*/ 51 h 569"/>
                    <a:gd name="T66" fmla="*/ 123 w 480"/>
                    <a:gd name="T67" fmla="*/ 57 h 569"/>
                    <a:gd name="T68" fmla="*/ 119 w 480"/>
                    <a:gd name="T69" fmla="*/ 66 h 569"/>
                    <a:gd name="T70" fmla="*/ 118 w 480"/>
                    <a:gd name="T71" fmla="*/ 73 h 569"/>
                    <a:gd name="T72" fmla="*/ 118 w 480"/>
                    <a:gd name="T73" fmla="*/ 82 h 569"/>
                    <a:gd name="T74" fmla="*/ 121 w 480"/>
                    <a:gd name="T75" fmla="*/ 91 h 569"/>
                    <a:gd name="T76" fmla="*/ 122 w 480"/>
                    <a:gd name="T77" fmla="*/ 100 h 569"/>
                    <a:gd name="T78" fmla="*/ 126 w 480"/>
                    <a:gd name="T79" fmla="*/ 108 h 569"/>
                    <a:gd name="T80" fmla="*/ 132 w 480"/>
                    <a:gd name="T81" fmla="*/ 125 h 569"/>
                    <a:gd name="T82" fmla="*/ 118 w 480"/>
                    <a:gd name="T83" fmla="*/ 145 h 569"/>
                    <a:gd name="T84" fmla="*/ 117 w 480"/>
                    <a:gd name="T85" fmla="*/ 166 h 569"/>
                    <a:gd name="T86" fmla="*/ 118 w 480"/>
                    <a:gd name="T87" fmla="*/ 171 h 569"/>
                    <a:gd name="T88" fmla="*/ 119 w 480"/>
                    <a:gd name="T89" fmla="*/ 177 h 569"/>
                    <a:gd name="T90" fmla="*/ 132 w 480"/>
                    <a:gd name="T91" fmla="*/ 199 h 569"/>
                    <a:gd name="T92" fmla="*/ 136 w 480"/>
                    <a:gd name="T93" fmla="*/ 202 h 569"/>
                    <a:gd name="T94" fmla="*/ 137 w 480"/>
                    <a:gd name="T95" fmla="*/ 220 h 569"/>
                    <a:gd name="T96" fmla="*/ 151 w 480"/>
                    <a:gd name="T97" fmla="*/ 258 h 569"/>
                    <a:gd name="T98" fmla="*/ 168 w 480"/>
                    <a:gd name="T99" fmla="*/ 312 h 569"/>
                    <a:gd name="T100" fmla="*/ 86 w 480"/>
                    <a:gd name="T101" fmla="*/ 358 h 569"/>
                    <a:gd name="T102" fmla="*/ 18 w 480"/>
                    <a:gd name="T103" fmla="*/ 401 h 569"/>
                    <a:gd name="T104" fmla="*/ 0 w 480"/>
                    <a:gd name="T105" fmla="*/ 421 h 569"/>
                    <a:gd name="T106" fmla="*/ 2 w 480"/>
                    <a:gd name="T107" fmla="*/ 565 h 569"/>
                    <a:gd name="T108" fmla="*/ 469 w 480"/>
                    <a:gd name="T109" fmla="*/ 569 h 569"/>
                    <a:gd name="T110" fmla="*/ 479 w 480"/>
                    <a:gd name="T111" fmla="*/ 421 h 569"/>
                    <a:gd name="T112" fmla="*/ 449 w 480"/>
                    <a:gd name="T113" fmla="*/ 39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0" h="569">
                      <a:moveTo>
                        <a:pt x="425" y="375"/>
                      </a:moveTo>
                      <a:lnTo>
                        <a:pt x="425" y="375"/>
                      </a:lnTo>
                      <a:lnTo>
                        <a:pt x="424" y="375"/>
                      </a:lnTo>
                      <a:lnTo>
                        <a:pt x="421" y="374"/>
                      </a:lnTo>
                      <a:lnTo>
                        <a:pt x="419" y="372"/>
                      </a:lnTo>
                      <a:lnTo>
                        <a:pt x="393" y="358"/>
                      </a:lnTo>
                      <a:lnTo>
                        <a:pt x="366" y="345"/>
                      </a:lnTo>
                      <a:lnTo>
                        <a:pt x="339" y="333"/>
                      </a:lnTo>
                      <a:lnTo>
                        <a:pt x="312" y="321"/>
                      </a:lnTo>
                      <a:lnTo>
                        <a:pt x="312" y="312"/>
                      </a:lnTo>
                      <a:lnTo>
                        <a:pt x="312" y="281"/>
                      </a:lnTo>
                      <a:lnTo>
                        <a:pt x="312" y="276"/>
                      </a:lnTo>
                      <a:lnTo>
                        <a:pt x="313" y="275"/>
                      </a:lnTo>
                      <a:lnTo>
                        <a:pt x="316" y="272"/>
                      </a:lnTo>
                      <a:lnTo>
                        <a:pt x="316" y="272"/>
                      </a:lnTo>
                      <a:lnTo>
                        <a:pt x="316" y="272"/>
                      </a:lnTo>
                      <a:lnTo>
                        <a:pt x="322" y="266"/>
                      </a:lnTo>
                      <a:lnTo>
                        <a:pt x="329" y="256"/>
                      </a:lnTo>
                      <a:lnTo>
                        <a:pt x="334" y="243"/>
                      </a:lnTo>
                      <a:lnTo>
                        <a:pt x="339" y="226"/>
                      </a:lnTo>
                      <a:lnTo>
                        <a:pt x="339" y="223"/>
                      </a:lnTo>
                      <a:lnTo>
                        <a:pt x="340" y="220"/>
                      </a:lnTo>
                      <a:lnTo>
                        <a:pt x="340" y="217"/>
                      </a:lnTo>
                      <a:lnTo>
                        <a:pt x="340" y="214"/>
                      </a:lnTo>
                      <a:lnTo>
                        <a:pt x="342" y="208"/>
                      </a:lnTo>
                      <a:lnTo>
                        <a:pt x="342" y="202"/>
                      </a:lnTo>
                      <a:lnTo>
                        <a:pt x="344" y="202"/>
                      </a:lnTo>
                      <a:lnTo>
                        <a:pt x="345" y="199"/>
                      </a:lnTo>
                      <a:lnTo>
                        <a:pt x="345" y="199"/>
                      </a:lnTo>
                      <a:lnTo>
                        <a:pt x="345" y="199"/>
                      </a:lnTo>
                      <a:lnTo>
                        <a:pt x="349" y="195"/>
                      </a:lnTo>
                      <a:lnTo>
                        <a:pt x="353" y="190"/>
                      </a:lnTo>
                      <a:lnTo>
                        <a:pt x="357" y="184"/>
                      </a:lnTo>
                      <a:lnTo>
                        <a:pt x="358" y="177"/>
                      </a:lnTo>
                      <a:lnTo>
                        <a:pt x="358" y="176"/>
                      </a:lnTo>
                      <a:lnTo>
                        <a:pt x="360" y="176"/>
                      </a:lnTo>
                      <a:lnTo>
                        <a:pt x="360" y="173"/>
                      </a:lnTo>
                      <a:lnTo>
                        <a:pt x="360" y="171"/>
                      </a:lnTo>
                      <a:lnTo>
                        <a:pt x="361" y="170"/>
                      </a:lnTo>
                      <a:lnTo>
                        <a:pt x="361" y="168"/>
                      </a:lnTo>
                      <a:lnTo>
                        <a:pt x="361" y="167"/>
                      </a:lnTo>
                      <a:lnTo>
                        <a:pt x="361" y="164"/>
                      </a:lnTo>
                      <a:lnTo>
                        <a:pt x="361" y="162"/>
                      </a:lnTo>
                      <a:lnTo>
                        <a:pt x="361" y="159"/>
                      </a:lnTo>
                      <a:lnTo>
                        <a:pt x="361" y="152"/>
                      </a:lnTo>
                      <a:lnTo>
                        <a:pt x="360" y="145"/>
                      </a:lnTo>
                      <a:lnTo>
                        <a:pt x="358" y="140"/>
                      </a:lnTo>
                      <a:lnTo>
                        <a:pt x="356" y="135"/>
                      </a:lnTo>
                      <a:lnTo>
                        <a:pt x="356" y="135"/>
                      </a:lnTo>
                      <a:lnTo>
                        <a:pt x="356" y="135"/>
                      </a:lnTo>
                      <a:lnTo>
                        <a:pt x="351" y="130"/>
                      </a:lnTo>
                      <a:lnTo>
                        <a:pt x="347" y="126"/>
                      </a:lnTo>
                      <a:lnTo>
                        <a:pt x="348" y="122"/>
                      </a:lnTo>
                      <a:lnTo>
                        <a:pt x="349" y="117"/>
                      </a:lnTo>
                      <a:lnTo>
                        <a:pt x="353" y="109"/>
                      </a:lnTo>
                      <a:lnTo>
                        <a:pt x="356" y="100"/>
                      </a:lnTo>
                      <a:lnTo>
                        <a:pt x="356" y="100"/>
                      </a:lnTo>
                      <a:lnTo>
                        <a:pt x="356" y="100"/>
                      </a:lnTo>
                      <a:lnTo>
                        <a:pt x="357" y="92"/>
                      </a:lnTo>
                      <a:lnTo>
                        <a:pt x="358" y="85"/>
                      </a:lnTo>
                      <a:lnTo>
                        <a:pt x="358" y="85"/>
                      </a:lnTo>
                      <a:lnTo>
                        <a:pt x="358" y="85"/>
                      </a:lnTo>
                      <a:lnTo>
                        <a:pt x="358" y="77"/>
                      </a:lnTo>
                      <a:lnTo>
                        <a:pt x="358" y="71"/>
                      </a:lnTo>
                      <a:lnTo>
                        <a:pt x="358" y="69"/>
                      </a:lnTo>
                      <a:lnTo>
                        <a:pt x="358" y="68"/>
                      </a:lnTo>
                      <a:lnTo>
                        <a:pt x="358" y="60"/>
                      </a:lnTo>
                      <a:lnTo>
                        <a:pt x="357" y="54"/>
                      </a:lnTo>
                      <a:lnTo>
                        <a:pt x="356" y="51"/>
                      </a:lnTo>
                      <a:lnTo>
                        <a:pt x="354" y="48"/>
                      </a:lnTo>
                      <a:lnTo>
                        <a:pt x="353" y="46"/>
                      </a:lnTo>
                      <a:lnTo>
                        <a:pt x="353" y="44"/>
                      </a:lnTo>
                      <a:lnTo>
                        <a:pt x="352" y="42"/>
                      </a:lnTo>
                      <a:lnTo>
                        <a:pt x="352" y="42"/>
                      </a:lnTo>
                      <a:lnTo>
                        <a:pt x="351" y="40"/>
                      </a:lnTo>
                      <a:lnTo>
                        <a:pt x="349" y="37"/>
                      </a:lnTo>
                      <a:lnTo>
                        <a:pt x="349" y="37"/>
                      </a:lnTo>
                      <a:lnTo>
                        <a:pt x="349" y="37"/>
                      </a:lnTo>
                      <a:lnTo>
                        <a:pt x="344" y="32"/>
                      </a:lnTo>
                      <a:lnTo>
                        <a:pt x="340" y="27"/>
                      </a:lnTo>
                      <a:lnTo>
                        <a:pt x="335" y="22"/>
                      </a:lnTo>
                      <a:lnTo>
                        <a:pt x="329" y="18"/>
                      </a:lnTo>
                      <a:lnTo>
                        <a:pt x="329" y="18"/>
                      </a:lnTo>
                      <a:lnTo>
                        <a:pt x="329" y="18"/>
                      </a:lnTo>
                      <a:lnTo>
                        <a:pt x="326" y="17"/>
                      </a:lnTo>
                      <a:lnTo>
                        <a:pt x="324" y="15"/>
                      </a:lnTo>
                      <a:lnTo>
                        <a:pt x="311" y="9"/>
                      </a:lnTo>
                      <a:lnTo>
                        <a:pt x="298" y="5"/>
                      </a:lnTo>
                      <a:lnTo>
                        <a:pt x="284" y="3"/>
                      </a:lnTo>
                      <a:lnTo>
                        <a:pt x="270" y="0"/>
                      </a:lnTo>
                      <a:lnTo>
                        <a:pt x="270" y="0"/>
                      </a:lnTo>
                      <a:lnTo>
                        <a:pt x="270" y="0"/>
                      </a:lnTo>
                      <a:lnTo>
                        <a:pt x="266" y="0"/>
                      </a:lnTo>
                      <a:lnTo>
                        <a:pt x="262" y="0"/>
                      </a:lnTo>
                      <a:lnTo>
                        <a:pt x="258" y="0"/>
                      </a:lnTo>
                      <a:lnTo>
                        <a:pt x="254" y="0"/>
                      </a:lnTo>
                      <a:lnTo>
                        <a:pt x="247" y="0"/>
                      </a:lnTo>
                      <a:lnTo>
                        <a:pt x="239" y="0"/>
                      </a:lnTo>
                      <a:lnTo>
                        <a:pt x="238" y="0"/>
                      </a:lnTo>
                      <a:lnTo>
                        <a:pt x="235" y="0"/>
                      </a:lnTo>
                      <a:lnTo>
                        <a:pt x="231" y="1"/>
                      </a:lnTo>
                      <a:lnTo>
                        <a:pt x="226" y="1"/>
                      </a:lnTo>
                      <a:lnTo>
                        <a:pt x="222" y="3"/>
                      </a:lnTo>
                      <a:lnTo>
                        <a:pt x="218" y="3"/>
                      </a:lnTo>
                      <a:lnTo>
                        <a:pt x="216" y="4"/>
                      </a:lnTo>
                      <a:lnTo>
                        <a:pt x="214" y="4"/>
                      </a:lnTo>
                      <a:lnTo>
                        <a:pt x="209" y="5"/>
                      </a:lnTo>
                      <a:lnTo>
                        <a:pt x="205" y="6"/>
                      </a:lnTo>
                      <a:lnTo>
                        <a:pt x="200" y="8"/>
                      </a:lnTo>
                      <a:lnTo>
                        <a:pt x="196" y="9"/>
                      </a:lnTo>
                      <a:lnTo>
                        <a:pt x="195" y="10"/>
                      </a:lnTo>
                      <a:lnTo>
                        <a:pt x="194" y="10"/>
                      </a:lnTo>
                      <a:lnTo>
                        <a:pt x="184" y="15"/>
                      </a:lnTo>
                      <a:lnTo>
                        <a:pt x="173" y="23"/>
                      </a:lnTo>
                      <a:lnTo>
                        <a:pt x="166" y="30"/>
                      </a:lnTo>
                      <a:lnTo>
                        <a:pt x="158" y="39"/>
                      </a:lnTo>
                      <a:lnTo>
                        <a:pt x="158" y="39"/>
                      </a:lnTo>
                      <a:lnTo>
                        <a:pt x="158" y="39"/>
                      </a:lnTo>
                      <a:lnTo>
                        <a:pt x="157" y="41"/>
                      </a:lnTo>
                      <a:lnTo>
                        <a:pt x="155" y="44"/>
                      </a:lnTo>
                      <a:lnTo>
                        <a:pt x="151" y="44"/>
                      </a:lnTo>
                      <a:lnTo>
                        <a:pt x="148" y="44"/>
                      </a:lnTo>
                      <a:lnTo>
                        <a:pt x="144" y="44"/>
                      </a:lnTo>
                      <a:lnTo>
                        <a:pt x="141" y="45"/>
                      </a:lnTo>
                      <a:lnTo>
                        <a:pt x="140" y="45"/>
                      </a:lnTo>
                      <a:lnTo>
                        <a:pt x="139" y="45"/>
                      </a:lnTo>
                      <a:lnTo>
                        <a:pt x="136" y="46"/>
                      </a:lnTo>
                      <a:lnTo>
                        <a:pt x="133" y="48"/>
                      </a:lnTo>
                      <a:lnTo>
                        <a:pt x="132" y="49"/>
                      </a:lnTo>
                      <a:lnTo>
                        <a:pt x="131" y="49"/>
                      </a:lnTo>
                      <a:lnTo>
                        <a:pt x="128" y="50"/>
                      </a:lnTo>
                      <a:lnTo>
                        <a:pt x="127" y="51"/>
                      </a:lnTo>
                      <a:lnTo>
                        <a:pt x="127" y="53"/>
                      </a:lnTo>
                      <a:lnTo>
                        <a:pt x="126" y="53"/>
                      </a:lnTo>
                      <a:lnTo>
                        <a:pt x="125" y="54"/>
                      </a:lnTo>
                      <a:lnTo>
                        <a:pt x="123" y="57"/>
                      </a:lnTo>
                      <a:lnTo>
                        <a:pt x="121" y="60"/>
                      </a:lnTo>
                      <a:lnTo>
                        <a:pt x="119" y="63"/>
                      </a:lnTo>
                      <a:lnTo>
                        <a:pt x="119" y="64"/>
                      </a:lnTo>
                      <a:lnTo>
                        <a:pt x="119" y="66"/>
                      </a:lnTo>
                      <a:lnTo>
                        <a:pt x="119" y="68"/>
                      </a:lnTo>
                      <a:lnTo>
                        <a:pt x="118" y="72"/>
                      </a:lnTo>
                      <a:lnTo>
                        <a:pt x="118" y="72"/>
                      </a:lnTo>
                      <a:lnTo>
                        <a:pt x="118" y="73"/>
                      </a:lnTo>
                      <a:lnTo>
                        <a:pt x="118" y="77"/>
                      </a:lnTo>
                      <a:lnTo>
                        <a:pt x="118" y="80"/>
                      </a:lnTo>
                      <a:lnTo>
                        <a:pt x="118" y="81"/>
                      </a:lnTo>
                      <a:lnTo>
                        <a:pt x="118" y="82"/>
                      </a:lnTo>
                      <a:lnTo>
                        <a:pt x="119" y="86"/>
                      </a:lnTo>
                      <a:lnTo>
                        <a:pt x="119" y="89"/>
                      </a:lnTo>
                      <a:lnTo>
                        <a:pt x="119" y="90"/>
                      </a:lnTo>
                      <a:lnTo>
                        <a:pt x="121" y="91"/>
                      </a:lnTo>
                      <a:lnTo>
                        <a:pt x="121" y="95"/>
                      </a:lnTo>
                      <a:lnTo>
                        <a:pt x="122" y="99"/>
                      </a:lnTo>
                      <a:lnTo>
                        <a:pt x="122" y="99"/>
                      </a:lnTo>
                      <a:lnTo>
                        <a:pt x="122" y="100"/>
                      </a:lnTo>
                      <a:lnTo>
                        <a:pt x="123" y="104"/>
                      </a:lnTo>
                      <a:lnTo>
                        <a:pt x="126" y="108"/>
                      </a:lnTo>
                      <a:lnTo>
                        <a:pt x="126" y="108"/>
                      </a:lnTo>
                      <a:lnTo>
                        <a:pt x="126" y="108"/>
                      </a:lnTo>
                      <a:lnTo>
                        <a:pt x="128" y="117"/>
                      </a:lnTo>
                      <a:lnTo>
                        <a:pt x="132" y="125"/>
                      </a:lnTo>
                      <a:lnTo>
                        <a:pt x="132" y="125"/>
                      </a:lnTo>
                      <a:lnTo>
                        <a:pt x="132" y="125"/>
                      </a:lnTo>
                      <a:lnTo>
                        <a:pt x="127" y="128"/>
                      </a:lnTo>
                      <a:lnTo>
                        <a:pt x="123" y="135"/>
                      </a:lnTo>
                      <a:lnTo>
                        <a:pt x="121" y="140"/>
                      </a:lnTo>
                      <a:lnTo>
                        <a:pt x="118" y="145"/>
                      </a:lnTo>
                      <a:lnTo>
                        <a:pt x="117" y="152"/>
                      </a:lnTo>
                      <a:lnTo>
                        <a:pt x="117" y="159"/>
                      </a:lnTo>
                      <a:lnTo>
                        <a:pt x="117" y="162"/>
                      </a:lnTo>
                      <a:lnTo>
                        <a:pt x="117" y="166"/>
                      </a:lnTo>
                      <a:lnTo>
                        <a:pt x="117" y="167"/>
                      </a:lnTo>
                      <a:lnTo>
                        <a:pt x="117" y="170"/>
                      </a:lnTo>
                      <a:lnTo>
                        <a:pt x="118" y="171"/>
                      </a:lnTo>
                      <a:lnTo>
                        <a:pt x="118" y="171"/>
                      </a:lnTo>
                      <a:lnTo>
                        <a:pt x="118" y="175"/>
                      </a:lnTo>
                      <a:lnTo>
                        <a:pt x="119" y="177"/>
                      </a:lnTo>
                      <a:lnTo>
                        <a:pt x="119" y="177"/>
                      </a:lnTo>
                      <a:lnTo>
                        <a:pt x="119" y="177"/>
                      </a:lnTo>
                      <a:lnTo>
                        <a:pt x="121" y="184"/>
                      </a:lnTo>
                      <a:lnTo>
                        <a:pt x="125" y="190"/>
                      </a:lnTo>
                      <a:lnTo>
                        <a:pt x="128" y="195"/>
                      </a:lnTo>
                      <a:lnTo>
                        <a:pt x="132" y="199"/>
                      </a:lnTo>
                      <a:lnTo>
                        <a:pt x="132" y="199"/>
                      </a:lnTo>
                      <a:lnTo>
                        <a:pt x="132" y="199"/>
                      </a:lnTo>
                      <a:lnTo>
                        <a:pt x="133" y="202"/>
                      </a:lnTo>
                      <a:lnTo>
                        <a:pt x="136" y="202"/>
                      </a:lnTo>
                      <a:lnTo>
                        <a:pt x="136" y="209"/>
                      </a:lnTo>
                      <a:lnTo>
                        <a:pt x="137" y="216"/>
                      </a:lnTo>
                      <a:lnTo>
                        <a:pt x="137" y="217"/>
                      </a:lnTo>
                      <a:lnTo>
                        <a:pt x="137" y="220"/>
                      </a:lnTo>
                      <a:lnTo>
                        <a:pt x="140" y="231"/>
                      </a:lnTo>
                      <a:lnTo>
                        <a:pt x="144" y="241"/>
                      </a:lnTo>
                      <a:lnTo>
                        <a:pt x="146" y="250"/>
                      </a:lnTo>
                      <a:lnTo>
                        <a:pt x="151" y="258"/>
                      </a:lnTo>
                      <a:lnTo>
                        <a:pt x="159" y="268"/>
                      </a:lnTo>
                      <a:lnTo>
                        <a:pt x="168" y="276"/>
                      </a:lnTo>
                      <a:lnTo>
                        <a:pt x="168" y="281"/>
                      </a:lnTo>
                      <a:lnTo>
                        <a:pt x="168" y="312"/>
                      </a:lnTo>
                      <a:lnTo>
                        <a:pt x="168" y="321"/>
                      </a:lnTo>
                      <a:lnTo>
                        <a:pt x="141" y="333"/>
                      </a:lnTo>
                      <a:lnTo>
                        <a:pt x="113" y="345"/>
                      </a:lnTo>
                      <a:lnTo>
                        <a:pt x="86" y="358"/>
                      </a:lnTo>
                      <a:lnTo>
                        <a:pt x="62" y="372"/>
                      </a:lnTo>
                      <a:lnTo>
                        <a:pt x="46" y="381"/>
                      </a:lnTo>
                      <a:lnTo>
                        <a:pt x="33" y="389"/>
                      </a:lnTo>
                      <a:lnTo>
                        <a:pt x="18" y="401"/>
                      </a:lnTo>
                      <a:lnTo>
                        <a:pt x="8" y="410"/>
                      </a:lnTo>
                      <a:lnTo>
                        <a:pt x="4" y="415"/>
                      </a:lnTo>
                      <a:lnTo>
                        <a:pt x="1" y="419"/>
                      </a:lnTo>
                      <a:lnTo>
                        <a:pt x="0" y="421"/>
                      </a:lnTo>
                      <a:lnTo>
                        <a:pt x="0" y="425"/>
                      </a:lnTo>
                      <a:lnTo>
                        <a:pt x="0" y="557"/>
                      </a:lnTo>
                      <a:lnTo>
                        <a:pt x="0" y="561"/>
                      </a:lnTo>
                      <a:lnTo>
                        <a:pt x="2" y="565"/>
                      </a:lnTo>
                      <a:lnTo>
                        <a:pt x="6" y="568"/>
                      </a:lnTo>
                      <a:lnTo>
                        <a:pt x="11" y="569"/>
                      </a:lnTo>
                      <a:lnTo>
                        <a:pt x="348" y="569"/>
                      </a:lnTo>
                      <a:lnTo>
                        <a:pt x="469" y="569"/>
                      </a:lnTo>
                      <a:lnTo>
                        <a:pt x="480" y="569"/>
                      </a:lnTo>
                      <a:lnTo>
                        <a:pt x="480" y="557"/>
                      </a:lnTo>
                      <a:lnTo>
                        <a:pt x="480" y="425"/>
                      </a:lnTo>
                      <a:lnTo>
                        <a:pt x="479" y="421"/>
                      </a:lnTo>
                      <a:lnTo>
                        <a:pt x="476" y="416"/>
                      </a:lnTo>
                      <a:lnTo>
                        <a:pt x="473" y="411"/>
                      </a:lnTo>
                      <a:lnTo>
                        <a:pt x="466" y="405"/>
                      </a:lnTo>
                      <a:lnTo>
                        <a:pt x="449" y="390"/>
                      </a:lnTo>
                      <a:lnTo>
                        <a:pt x="425" y="3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grpSp>
        </p:grpSp>
        <p:sp>
          <p:nvSpPr>
            <p:cNvPr id="389" name="Rectangle 388">
              <a:extLst>
                <a:ext uri="{FF2B5EF4-FFF2-40B4-BE49-F238E27FC236}">
                  <a16:creationId xmlns:a16="http://schemas.microsoft.com/office/drawing/2014/main" id="{E720E291-4351-CA1B-D1DD-A47ECEC3511F}"/>
                </a:ext>
              </a:extLst>
            </p:cNvPr>
            <p:cNvSpPr/>
            <p:nvPr/>
          </p:nvSpPr>
          <p:spPr>
            <a:xfrm>
              <a:off x="2587741" y="5041931"/>
              <a:ext cx="1575925" cy="1438578"/>
            </a:xfrm>
            <a:prstGeom prst="rect">
              <a:avLst/>
            </a:prstGeom>
          </p:spPr>
          <p:txBody>
            <a:bodyPr wrap="square" lIns="0" rIns="0">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800" b="0" i="0" u="none" strike="noStrike" kern="1200" cap="none" spc="100" normalizeH="0" baseline="0" noProof="0" dirty="0">
                <a:ln>
                  <a:noFill/>
                </a:ln>
                <a:solidFill>
                  <a:srgbClr val="000000">
                    <a:lumMod val="75000"/>
                    <a:lumOff val="25000"/>
                  </a:srgbClr>
                </a:solidFill>
                <a:effectLst/>
                <a:uLnTx/>
                <a:uFillTx/>
                <a:latin typeface="Segoe UI Light" panose="020B0502040204020203" pitchFamily="34" charset="0"/>
                <a:ea typeface="+mn-ea"/>
                <a:cs typeface="Segoe UI Light" panose="020B0502040204020203" pitchFamily="34" charset="0"/>
              </a:endParaRPr>
            </a:p>
          </p:txBody>
        </p:sp>
        <p:grpSp>
          <p:nvGrpSpPr>
            <p:cNvPr id="391" name="Group 390">
              <a:extLst>
                <a:ext uri="{FF2B5EF4-FFF2-40B4-BE49-F238E27FC236}">
                  <a16:creationId xmlns:a16="http://schemas.microsoft.com/office/drawing/2014/main" id="{AF59ED8E-E512-5EF7-7D0D-03776FB0C939}"/>
                </a:ext>
              </a:extLst>
            </p:cNvPr>
            <p:cNvGrpSpPr/>
            <p:nvPr/>
          </p:nvGrpSpPr>
          <p:grpSpPr>
            <a:xfrm>
              <a:off x="4405270" y="3291680"/>
              <a:ext cx="1634326" cy="1986841"/>
              <a:chOff x="4384776" y="3291680"/>
              <a:chExt cx="1634326" cy="1986841"/>
            </a:xfrm>
          </p:grpSpPr>
          <p:grpSp>
            <p:nvGrpSpPr>
              <p:cNvPr id="438" name="Group 437">
                <a:extLst>
                  <a:ext uri="{FF2B5EF4-FFF2-40B4-BE49-F238E27FC236}">
                    <a16:creationId xmlns:a16="http://schemas.microsoft.com/office/drawing/2014/main" id="{A63A2F09-7916-FCCF-B4E2-1A2B0CB83EE0}"/>
                  </a:ext>
                </a:extLst>
              </p:cNvPr>
              <p:cNvGrpSpPr/>
              <p:nvPr/>
            </p:nvGrpSpPr>
            <p:grpSpPr>
              <a:xfrm>
                <a:off x="4384776" y="3291680"/>
                <a:ext cx="1634326" cy="1986841"/>
                <a:chOff x="3065066" y="2466181"/>
                <a:chExt cx="1634326" cy="1986841"/>
              </a:xfrm>
            </p:grpSpPr>
            <p:sp>
              <p:nvSpPr>
                <p:cNvPr id="444" name="Rectangle 443">
                  <a:extLst>
                    <a:ext uri="{FF2B5EF4-FFF2-40B4-BE49-F238E27FC236}">
                      <a16:creationId xmlns:a16="http://schemas.microsoft.com/office/drawing/2014/main" id="{D3DD8CE2-7542-BDC1-4760-C2FBA569F810}"/>
                    </a:ext>
                  </a:extLst>
                </p:cNvPr>
                <p:cNvSpPr/>
                <p:nvPr/>
              </p:nvSpPr>
              <p:spPr>
                <a:xfrm rot="5400000">
                  <a:off x="3755453" y="1792459"/>
                  <a:ext cx="270217" cy="1617661"/>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Rectangle 444">
                  <a:extLst>
                    <a:ext uri="{FF2B5EF4-FFF2-40B4-BE49-F238E27FC236}">
                      <a16:creationId xmlns:a16="http://schemas.microsoft.com/office/drawing/2014/main" id="{DE41CEB1-CC6C-5A0B-FF2F-09FDB25783D2}"/>
                    </a:ext>
                  </a:extLst>
                </p:cNvPr>
                <p:cNvSpPr/>
                <p:nvPr/>
              </p:nvSpPr>
              <p:spPr>
                <a:xfrm>
                  <a:off x="3065066" y="2466182"/>
                  <a:ext cx="190500" cy="1986840"/>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39" name="Group 438">
                <a:extLst>
                  <a:ext uri="{FF2B5EF4-FFF2-40B4-BE49-F238E27FC236}">
                    <a16:creationId xmlns:a16="http://schemas.microsoft.com/office/drawing/2014/main" id="{9539BEAA-CC64-A4F5-62EC-28C440F14C29}"/>
                  </a:ext>
                </a:extLst>
              </p:cNvPr>
              <p:cNvGrpSpPr/>
              <p:nvPr/>
            </p:nvGrpSpPr>
            <p:grpSpPr>
              <a:xfrm>
                <a:off x="4980973" y="3935398"/>
                <a:ext cx="433628" cy="971356"/>
                <a:chOff x="9147257" y="2248854"/>
                <a:chExt cx="420012" cy="940857"/>
              </a:xfrm>
              <a:solidFill>
                <a:srgbClr val="000000">
                  <a:lumMod val="65000"/>
                  <a:lumOff val="35000"/>
                </a:srgbClr>
              </a:solidFill>
            </p:grpSpPr>
            <p:sp>
              <p:nvSpPr>
                <p:cNvPr id="441" name="Rectangle 4148">
                  <a:extLst>
                    <a:ext uri="{FF2B5EF4-FFF2-40B4-BE49-F238E27FC236}">
                      <a16:creationId xmlns:a16="http://schemas.microsoft.com/office/drawing/2014/main" id="{24281798-DA6A-3E32-2E45-268BF4FADC91}"/>
                    </a:ext>
                  </a:extLst>
                </p:cNvPr>
                <p:cNvSpPr>
                  <a:spLocks noChangeArrowheads="1"/>
                </p:cNvSpPr>
                <p:nvPr/>
              </p:nvSpPr>
              <p:spPr bwMode="auto">
                <a:xfrm>
                  <a:off x="9414871" y="2802765"/>
                  <a:ext cx="152398" cy="3869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sp>
              <p:nvSpPr>
                <p:cNvPr id="443" name="Freeform 4150">
                  <a:extLst>
                    <a:ext uri="{FF2B5EF4-FFF2-40B4-BE49-F238E27FC236}">
                      <a16:creationId xmlns:a16="http://schemas.microsoft.com/office/drawing/2014/main" id="{3F43A9D7-7CAF-DE8D-FE8C-8C1741500055}"/>
                    </a:ext>
                  </a:extLst>
                </p:cNvPr>
                <p:cNvSpPr>
                  <a:spLocks noEditPoints="1"/>
                </p:cNvSpPr>
                <p:nvPr/>
              </p:nvSpPr>
              <p:spPr bwMode="auto">
                <a:xfrm>
                  <a:off x="9147257" y="2248854"/>
                  <a:ext cx="343813" cy="724370"/>
                </a:xfrm>
                <a:custGeom>
                  <a:avLst/>
                  <a:gdLst>
                    <a:gd name="T0" fmla="*/ 300 w 901"/>
                    <a:gd name="T1" fmla="*/ 135 h 540"/>
                    <a:gd name="T2" fmla="*/ 304 w 901"/>
                    <a:gd name="T3" fmla="*/ 104 h 540"/>
                    <a:gd name="T4" fmla="*/ 316 w 901"/>
                    <a:gd name="T5" fmla="*/ 76 h 540"/>
                    <a:gd name="T6" fmla="*/ 334 w 901"/>
                    <a:gd name="T7" fmla="*/ 54 h 540"/>
                    <a:gd name="T8" fmla="*/ 357 w 901"/>
                    <a:gd name="T9" fmla="*/ 38 h 540"/>
                    <a:gd name="T10" fmla="*/ 384 w 901"/>
                    <a:gd name="T11" fmla="*/ 30 h 540"/>
                    <a:gd name="T12" fmla="*/ 517 w 901"/>
                    <a:gd name="T13" fmla="*/ 30 h 540"/>
                    <a:gd name="T14" fmla="*/ 543 w 901"/>
                    <a:gd name="T15" fmla="*/ 38 h 540"/>
                    <a:gd name="T16" fmla="*/ 567 w 901"/>
                    <a:gd name="T17" fmla="*/ 54 h 540"/>
                    <a:gd name="T18" fmla="*/ 584 w 901"/>
                    <a:gd name="T19" fmla="*/ 76 h 540"/>
                    <a:gd name="T20" fmla="*/ 596 w 901"/>
                    <a:gd name="T21" fmla="*/ 104 h 540"/>
                    <a:gd name="T22" fmla="*/ 600 w 901"/>
                    <a:gd name="T23" fmla="*/ 135 h 540"/>
                    <a:gd name="T24" fmla="*/ 813 w 901"/>
                    <a:gd name="T25" fmla="*/ 150 h 540"/>
                    <a:gd name="T26" fmla="*/ 630 w 901"/>
                    <a:gd name="T27" fmla="*/ 135 h 540"/>
                    <a:gd name="T28" fmla="*/ 625 w 901"/>
                    <a:gd name="T29" fmla="*/ 94 h 540"/>
                    <a:gd name="T30" fmla="*/ 610 w 901"/>
                    <a:gd name="T31" fmla="*/ 59 h 540"/>
                    <a:gd name="T32" fmla="*/ 585 w 901"/>
                    <a:gd name="T33" fmla="*/ 30 h 540"/>
                    <a:gd name="T34" fmla="*/ 555 w 901"/>
                    <a:gd name="T35" fmla="*/ 11 h 540"/>
                    <a:gd name="T36" fmla="*/ 520 w 901"/>
                    <a:gd name="T37" fmla="*/ 0 h 540"/>
                    <a:gd name="T38" fmla="*/ 380 w 901"/>
                    <a:gd name="T39" fmla="*/ 0 h 540"/>
                    <a:gd name="T40" fmla="*/ 345 w 901"/>
                    <a:gd name="T41" fmla="*/ 11 h 540"/>
                    <a:gd name="T42" fmla="*/ 315 w 901"/>
                    <a:gd name="T43" fmla="*/ 30 h 540"/>
                    <a:gd name="T44" fmla="*/ 291 w 901"/>
                    <a:gd name="T45" fmla="*/ 59 h 540"/>
                    <a:gd name="T46" fmla="*/ 275 w 901"/>
                    <a:gd name="T47" fmla="*/ 94 h 540"/>
                    <a:gd name="T48" fmla="*/ 270 w 901"/>
                    <a:gd name="T49" fmla="*/ 135 h 540"/>
                    <a:gd name="T50" fmla="*/ 88 w 901"/>
                    <a:gd name="T51" fmla="*/ 150 h 540"/>
                    <a:gd name="T52" fmla="*/ 66 w 901"/>
                    <a:gd name="T53" fmla="*/ 160 h 540"/>
                    <a:gd name="T54" fmla="*/ 42 w 901"/>
                    <a:gd name="T55" fmla="*/ 176 h 540"/>
                    <a:gd name="T56" fmla="*/ 22 w 901"/>
                    <a:gd name="T57" fmla="*/ 195 h 540"/>
                    <a:gd name="T58" fmla="*/ 8 w 901"/>
                    <a:gd name="T59" fmla="*/ 217 h 540"/>
                    <a:gd name="T60" fmla="*/ 1 w 901"/>
                    <a:gd name="T61" fmla="*/ 240 h 540"/>
                    <a:gd name="T62" fmla="*/ 0 w 901"/>
                    <a:gd name="T63" fmla="*/ 540 h 540"/>
                    <a:gd name="T64" fmla="*/ 330 w 901"/>
                    <a:gd name="T65" fmla="*/ 540 h 540"/>
                    <a:gd name="T66" fmla="*/ 331 w 901"/>
                    <a:gd name="T67" fmla="*/ 460 h 540"/>
                    <a:gd name="T68" fmla="*/ 336 w 901"/>
                    <a:gd name="T69" fmla="*/ 453 h 540"/>
                    <a:gd name="T70" fmla="*/ 345 w 901"/>
                    <a:gd name="T71" fmla="*/ 450 h 540"/>
                    <a:gd name="T72" fmla="*/ 562 w 901"/>
                    <a:gd name="T73" fmla="*/ 451 h 540"/>
                    <a:gd name="T74" fmla="*/ 568 w 901"/>
                    <a:gd name="T75" fmla="*/ 457 h 540"/>
                    <a:gd name="T76" fmla="*/ 570 w 901"/>
                    <a:gd name="T77" fmla="*/ 465 h 540"/>
                    <a:gd name="T78" fmla="*/ 871 w 901"/>
                    <a:gd name="T79" fmla="*/ 540 h 540"/>
                    <a:gd name="T80" fmla="*/ 900 w 901"/>
                    <a:gd name="T81" fmla="*/ 249 h 540"/>
                    <a:gd name="T82" fmla="*/ 895 w 901"/>
                    <a:gd name="T83" fmla="*/ 224 h 540"/>
                    <a:gd name="T84" fmla="*/ 883 w 901"/>
                    <a:gd name="T85" fmla="*/ 202 h 540"/>
                    <a:gd name="T86" fmla="*/ 866 w 901"/>
                    <a:gd name="T87" fmla="*/ 181 h 540"/>
                    <a:gd name="T88" fmla="*/ 843 w 901"/>
                    <a:gd name="T89" fmla="*/ 164 h 540"/>
                    <a:gd name="T90" fmla="*/ 816 w 901"/>
                    <a:gd name="T91" fmla="*/ 151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1" h="540">
                      <a:moveTo>
                        <a:pt x="600" y="150"/>
                      </a:moveTo>
                      <a:lnTo>
                        <a:pt x="300" y="150"/>
                      </a:lnTo>
                      <a:lnTo>
                        <a:pt x="300" y="135"/>
                      </a:lnTo>
                      <a:lnTo>
                        <a:pt x="300" y="124"/>
                      </a:lnTo>
                      <a:lnTo>
                        <a:pt x="302" y="114"/>
                      </a:lnTo>
                      <a:lnTo>
                        <a:pt x="304" y="104"/>
                      </a:lnTo>
                      <a:lnTo>
                        <a:pt x="308" y="94"/>
                      </a:lnTo>
                      <a:lnTo>
                        <a:pt x="311" y="85"/>
                      </a:lnTo>
                      <a:lnTo>
                        <a:pt x="316" y="76"/>
                      </a:lnTo>
                      <a:lnTo>
                        <a:pt x="321" y="68"/>
                      </a:lnTo>
                      <a:lnTo>
                        <a:pt x="327" y="60"/>
                      </a:lnTo>
                      <a:lnTo>
                        <a:pt x="334" y="54"/>
                      </a:lnTo>
                      <a:lnTo>
                        <a:pt x="341" y="47"/>
                      </a:lnTo>
                      <a:lnTo>
                        <a:pt x="349" y="42"/>
                      </a:lnTo>
                      <a:lnTo>
                        <a:pt x="357" y="38"/>
                      </a:lnTo>
                      <a:lnTo>
                        <a:pt x="365" y="34"/>
                      </a:lnTo>
                      <a:lnTo>
                        <a:pt x="375" y="32"/>
                      </a:lnTo>
                      <a:lnTo>
                        <a:pt x="384" y="30"/>
                      </a:lnTo>
                      <a:lnTo>
                        <a:pt x="393" y="30"/>
                      </a:lnTo>
                      <a:lnTo>
                        <a:pt x="507" y="30"/>
                      </a:lnTo>
                      <a:lnTo>
                        <a:pt x="517" y="30"/>
                      </a:lnTo>
                      <a:lnTo>
                        <a:pt x="526" y="32"/>
                      </a:lnTo>
                      <a:lnTo>
                        <a:pt x="535" y="34"/>
                      </a:lnTo>
                      <a:lnTo>
                        <a:pt x="543" y="38"/>
                      </a:lnTo>
                      <a:lnTo>
                        <a:pt x="552" y="42"/>
                      </a:lnTo>
                      <a:lnTo>
                        <a:pt x="559" y="47"/>
                      </a:lnTo>
                      <a:lnTo>
                        <a:pt x="567" y="54"/>
                      </a:lnTo>
                      <a:lnTo>
                        <a:pt x="573" y="60"/>
                      </a:lnTo>
                      <a:lnTo>
                        <a:pt x="579" y="68"/>
                      </a:lnTo>
                      <a:lnTo>
                        <a:pt x="584" y="76"/>
                      </a:lnTo>
                      <a:lnTo>
                        <a:pt x="589" y="85"/>
                      </a:lnTo>
                      <a:lnTo>
                        <a:pt x="593" y="94"/>
                      </a:lnTo>
                      <a:lnTo>
                        <a:pt x="596" y="104"/>
                      </a:lnTo>
                      <a:lnTo>
                        <a:pt x="599" y="114"/>
                      </a:lnTo>
                      <a:lnTo>
                        <a:pt x="600" y="124"/>
                      </a:lnTo>
                      <a:lnTo>
                        <a:pt x="600" y="135"/>
                      </a:lnTo>
                      <a:lnTo>
                        <a:pt x="600" y="150"/>
                      </a:lnTo>
                      <a:close/>
                      <a:moveTo>
                        <a:pt x="816" y="151"/>
                      </a:moveTo>
                      <a:lnTo>
                        <a:pt x="813" y="150"/>
                      </a:lnTo>
                      <a:lnTo>
                        <a:pt x="810" y="150"/>
                      </a:lnTo>
                      <a:lnTo>
                        <a:pt x="630" y="150"/>
                      </a:lnTo>
                      <a:lnTo>
                        <a:pt x="630" y="135"/>
                      </a:lnTo>
                      <a:lnTo>
                        <a:pt x="630" y="121"/>
                      </a:lnTo>
                      <a:lnTo>
                        <a:pt x="628" y="107"/>
                      </a:lnTo>
                      <a:lnTo>
                        <a:pt x="625" y="94"/>
                      </a:lnTo>
                      <a:lnTo>
                        <a:pt x="621" y="83"/>
                      </a:lnTo>
                      <a:lnTo>
                        <a:pt x="615" y="71"/>
                      </a:lnTo>
                      <a:lnTo>
                        <a:pt x="610" y="59"/>
                      </a:lnTo>
                      <a:lnTo>
                        <a:pt x="602" y="49"/>
                      </a:lnTo>
                      <a:lnTo>
                        <a:pt x="595" y="40"/>
                      </a:lnTo>
                      <a:lnTo>
                        <a:pt x="585" y="30"/>
                      </a:lnTo>
                      <a:lnTo>
                        <a:pt x="576" y="23"/>
                      </a:lnTo>
                      <a:lnTo>
                        <a:pt x="566" y="16"/>
                      </a:lnTo>
                      <a:lnTo>
                        <a:pt x="555" y="11"/>
                      </a:lnTo>
                      <a:lnTo>
                        <a:pt x="543" y="5"/>
                      </a:lnTo>
                      <a:lnTo>
                        <a:pt x="532" y="2"/>
                      </a:lnTo>
                      <a:lnTo>
                        <a:pt x="520" y="0"/>
                      </a:lnTo>
                      <a:lnTo>
                        <a:pt x="507" y="0"/>
                      </a:lnTo>
                      <a:lnTo>
                        <a:pt x="393" y="0"/>
                      </a:lnTo>
                      <a:lnTo>
                        <a:pt x="380" y="0"/>
                      </a:lnTo>
                      <a:lnTo>
                        <a:pt x="369" y="2"/>
                      </a:lnTo>
                      <a:lnTo>
                        <a:pt x="357" y="5"/>
                      </a:lnTo>
                      <a:lnTo>
                        <a:pt x="345" y="11"/>
                      </a:lnTo>
                      <a:lnTo>
                        <a:pt x="334" y="16"/>
                      </a:lnTo>
                      <a:lnTo>
                        <a:pt x="325" y="23"/>
                      </a:lnTo>
                      <a:lnTo>
                        <a:pt x="315" y="30"/>
                      </a:lnTo>
                      <a:lnTo>
                        <a:pt x="306" y="40"/>
                      </a:lnTo>
                      <a:lnTo>
                        <a:pt x="298" y="49"/>
                      </a:lnTo>
                      <a:lnTo>
                        <a:pt x="291" y="59"/>
                      </a:lnTo>
                      <a:lnTo>
                        <a:pt x="285" y="71"/>
                      </a:lnTo>
                      <a:lnTo>
                        <a:pt x="280" y="83"/>
                      </a:lnTo>
                      <a:lnTo>
                        <a:pt x="275" y="94"/>
                      </a:lnTo>
                      <a:lnTo>
                        <a:pt x="272" y="107"/>
                      </a:lnTo>
                      <a:lnTo>
                        <a:pt x="270" y="121"/>
                      </a:lnTo>
                      <a:lnTo>
                        <a:pt x="270" y="135"/>
                      </a:lnTo>
                      <a:lnTo>
                        <a:pt x="270" y="150"/>
                      </a:lnTo>
                      <a:lnTo>
                        <a:pt x="90" y="150"/>
                      </a:lnTo>
                      <a:lnTo>
                        <a:pt x="88" y="150"/>
                      </a:lnTo>
                      <a:lnTo>
                        <a:pt x="85" y="151"/>
                      </a:lnTo>
                      <a:lnTo>
                        <a:pt x="75" y="155"/>
                      </a:lnTo>
                      <a:lnTo>
                        <a:pt x="66" y="160"/>
                      </a:lnTo>
                      <a:lnTo>
                        <a:pt x="58" y="164"/>
                      </a:lnTo>
                      <a:lnTo>
                        <a:pt x="49" y="169"/>
                      </a:lnTo>
                      <a:lnTo>
                        <a:pt x="42" y="176"/>
                      </a:lnTo>
                      <a:lnTo>
                        <a:pt x="34" y="181"/>
                      </a:lnTo>
                      <a:lnTo>
                        <a:pt x="28" y="188"/>
                      </a:lnTo>
                      <a:lnTo>
                        <a:pt x="22" y="195"/>
                      </a:lnTo>
                      <a:lnTo>
                        <a:pt x="17" y="202"/>
                      </a:lnTo>
                      <a:lnTo>
                        <a:pt x="13" y="209"/>
                      </a:lnTo>
                      <a:lnTo>
                        <a:pt x="8" y="217"/>
                      </a:lnTo>
                      <a:lnTo>
                        <a:pt x="5" y="224"/>
                      </a:lnTo>
                      <a:lnTo>
                        <a:pt x="3" y="233"/>
                      </a:lnTo>
                      <a:lnTo>
                        <a:pt x="1" y="240"/>
                      </a:lnTo>
                      <a:lnTo>
                        <a:pt x="0" y="249"/>
                      </a:lnTo>
                      <a:lnTo>
                        <a:pt x="0" y="257"/>
                      </a:lnTo>
                      <a:lnTo>
                        <a:pt x="0" y="540"/>
                      </a:lnTo>
                      <a:lnTo>
                        <a:pt x="30" y="540"/>
                      </a:lnTo>
                      <a:lnTo>
                        <a:pt x="75" y="540"/>
                      </a:lnTo>
                      <a:lnTo>
                        <a:pt x="330" y="540"/>
                      </a:lnTo>
                      <a:lnTo>
                        <a:pt x="330" y="465"/>
                      </a:lnTo>
                      <a:lnTo>
                        <a:pt x="330" y="462"/>
                      </a:lnTo>
                      <a:lnTo>
                        <a:pt x="331" y="460"/>
                      </a:lnTo>
                      <a:lnTo>
                        <a:pt x="332" y="457"/>
                      </a:lnTo>
                      <a:lnTo>
                        <a:pt x="334" y="455"/>
                      </a:lnTo>
                      <a:lnTo>
                        <a:pt x="336" y="453"/>
                      </a:lnTo>
                      <a:lnTo>
                        <a:pt x="340" y="451"/>
                      </a:lnTo>
                      <a:lnTo>
                        <a:pt x="342" y="450"/>
                      </a:lnTo>
                      <a:lnTo>
                        <a:pt x="345" y="450"/>
                      </a:lnTo>
                      <a:lnTo>
                        <a:pt x="555" y="450"/>
                      </a:lnTo>
                      <a:lnTo>
                        <a:pt x="558" y="450"/>
                      </a:lnTo>
                      <a:lnTo>
                        <a:pt x="562" y="451"/>
                      </a:lnTo>
                      <a:lnTo>
                        <a:pt x="564" y="453"/>
                      </a:lnTo>
                      <a:lnTo>
                        <a:pt x="566" y="455"/>
                      </a:lnTo>
                      <a:lnTo>
                        <a:pt x="568" y="457"/>
                      </a:lnTo>
                      <a:lnTo>
                        <a:pt x="569" y="460"/>
                      </a:lnTo>
                      <a:lnTo>
                        <a:pt x="570" y="462"/>
                      </a:lnTo>
                      <a:lnTo>
                        <a:pt x="570" y="465"/>
                      </a:lnTo>
                      <a:lnTo>
                        <a:pt x="570" y="540"/>
                      </a:lnTo>
                      <a:lnTo>
                        <a:pt x="826" y="540"/>
                      </a:lnTo>
                      <a:lnTo>
                        <a:pt x="871" y="540"/>
                      </a:lnTo>
                      <a:lnTo>
                        <a:pt x="901" y="540"/>
                      </a:lnTo>
                      <a:lnTo>
                        <a:pt x="901" y="257"/>
                      </a:lnTo>
                      <a:lnTo>
                        <a:pt x="900" y="249"/>
                      </a:lnTo>
                      <a:lnTo>
                        <a:pt x="899" y="240"/>
                      </a:lnTo>
                      <a:lnTo>
                        <a:pt x="898" y="233"/>
                      </a:lnTo>
                      <a:lnTo>
                        <a:pt x="895" y="224"/>
                      </a:lnTo>
                      <a:lnTo>
                        <a:pt x="892" y="217"/>
                      </a:lnTo>
                      <a:lnTo>
                        <a:pt x="887" y="209"/>
                      </a:lnTo>
                      <a:lnTo>
                        <a:pt x="883" y="202"/>
                      </a:lnTo>
                      <a:lnTo>
                        <a:pt x="878" y="195"/>
                      </a:lnTo>
                      <a:lnTo>
                        <a:pt x="872" y="188"/>
                      </a:lnTo>
                      <a:lnTo>
                        <a:pt x="866" y="181"/>
                      </a:lnTo>
                      <a:lnTo>
                        <a:pt x="858" y="176"/>
                      </a:lnTo>
                      <a:lnTo>
                        <a:pt x="851" y="169"/>
                      </a:lnTo>
                      <a:lnTo>
                        <a:pt x="843" y="164"/>
                      </a:lnTo>
                      <a:lnTo>
                        <a:pt x="835" y="160"/>
                      </a:lnTo>
                      <a:lnTo>
                        <a:pt x="825" y="155"/>
                      </a:lnTo>
                      <a:lnTo>
                        <a:pt x="81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grpSp>
        </p:grpSp>
        <p:grpSp>
          <p:nvGrpSpPr>
            <p:cNvPr id="395" name="Group 394">
              <a:extLst>
                <a:ext uri="{FF2B5EF4-FFF2-40B4-BE49-F238E27FC236}">
                  <a16:creationId xmlns:a16="http://schemas.microsoft.com/office/drawing/2014/main" id="{0FF694EE-7967-8564-4CD5-9FA37091CDE7}"/>
                </a:ext>
              </a:extLst>
            </p:cNvPr>
            <p:cNvGrpSpPr/>
            <p:nvPr/>
          </p:nvGrpSpPr>
          <p:grpSpPr>
            <a:xfrm>
              <a:off x="6491953" y="2221705"/>
              <a:ext cx="1634328" cy="1986840"/>
              <a:chOff x="6487899" y="2221705"/>
              <a:chExt cx="1634328" cy="1986840"/>
            </a:xfrm>
          </p:grpSpPr>
          <p:grpSp>
            <p:nvGrpSpPr>
              <p:cNvPr id="431" name="Group 430">
                <a:extLst>
                  <a:ext uri="{FF2B5EF4-FFF2-40B4-BE49-F238E27FC236}">
                    <a16:creationId xmlns:a16="http://schemas.microsoft.com/office/drawing/2014/main" id="{EC319828-BD87-F782-DF7F-537269D9E541}"/>
                  </a:ext>
                </a:extLst>
              </p:cNvPr>
              <p:cNvGrpSpPr/>
              <p:nvPr/>
            </p:nvGrpSpPr>
            <p:grpSpPr>
              <a:xfrm>
                <a:off x="6487899" y="2221705"/>
                <a:ext cx="1634328" cy="1986840"/>
                <a:chOff x="5118301" y="1907383"/>
                <a:chExt cx="1634328" cy="1986840"/>
              </a:xfrm>
            </p:grpSpPr>
            <p:sp>
              <p:nvSpPr>
                <p:cNvPr id="436" name="Rectangle 435">
                  <a:extLst>
                    <a:ext uri="{FF2B5EF4-FFF2-40B4-BE49-F238E27FC236}">
                      <a16:creationId xmlns:a16="http://schemas.microsoft.com/office/drawing/2014/main" id="{C650AA8B-995C-C964-0B2B-3465B6E5CC4D}"/>
                    </a:ext>
                  </a:extLst>
                </p:cNvPr>
                <p:cNvSpPr/>
                <p:nvPr/>
              </p:nvSpPr>
              <p:spPr>
                <a:xfrm rot="5400000">
                  <a:off x="5817023" y="1225327"/>
                  <a:ext cx="253550" cy="1617662"/>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7" name="Rectangle 436">
                  <a:extLst>
                    <a:ext uri="{FF2B5EF4-FFF2-40B4-BE49-F238E27FC236}">
                      <a16:creationId xmlns:a16="http://schemas.microsoft.com/office/drawing/2014/main" id="{C9324B9E-9972-E44C-CDFB-134668943394}"/>
                    </a:ext>
                  </a:extLst>
                </p:cNvPr>
                <p:cNvSpPr/>
                <p:nvPr/>
              </p:nvSpPr>
              <p:spPr>
                <a:xfrm>
                  <a:off x="5118301" y="1907383"/>
                  <a:ext cx="190500" cy="1986840"/>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32" name="Group 431">
                <a:extLst>
                  <a:ext uri="{FF2B5EF4-FFF2-40B4-BE49-F238E27FC236}">
                    <a16:creationId xmlns:a16="http://schemas.microsoft.com/office/drawing/2014/main" id="{B9B2F768-0BC6-E034-9622-E9EB3414CB62}"/>
                  </a:ext>
                </a:extLst>
              </p:cNvPr>
              <p:cNvGrpSpPr/>
              <p:nvPr/>
            </p:nvGrpSpPr>
            <p:grpSpPr>
              <a:xfrm>
                <a:off x="7221651" y="2538242"/>
                <a:ext cx="477609" cy="1023659"/>
                <a:chOff x="4300900" y="2427932"/>
                <a:chExt cx="498466" cy="1068361"/>
              </a:xfrm>
              <a:solidFill>
                <a:srgbClr val="000000">
                  <a:lumMod val="65000"/>
                  <a:lumOff val="35000"/>
                </a:srgbClr>
              </a:solidFill>
            </p:grpSpPr>
            <p:sp>
              <p:nvSpPr>
                <p:cNvPr id="434" name="Freeform 372">
                  <a:extLst>
                    <a:ext uri="{FF2B5EF4-FFF2-40B4-BE49-F238E27FC236}">
                      <a16:creationId xmlns:a16="http://schemas.microsoft.com/office/drawing/2014/main" id="{08905C24-A25A-63D0-7D90-CCAEAEBBAFE5}"/>
                    </a:ext>
                  </a:extLst>
                </p:cNvPr>
                <p:cNvSpPr>
                  <a:spLocks/>
                </p:cNvSpPr>
                <p:nvPr/>
              </p:nvSpPr>
              <p:spPr bwMode="auto">
                <a:xfrm>
                  <a:off x="4300900" y="2768300"/>
                  <a:ext cx="498466" cy="727993"/>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sp>
              <p:nvSpPr>
                <p:cNvPr id="435" name="Freeform 373">
                  <a:extLst>
                    <a:ext uri="{FF2B5EF4-FFF2-40B4-BE49-F238E27FC236}">
                      <a16:creationId xmlns:a16="http://schemas.microsoft.com/office/drawing/2014/main" id="{5108F736-947F-365E-8F51-E80B6FC6A45C}"/>
                    </a:ext>
                  </a:extLst>
                </p:cNvPr>
                <p:cNvSpPr>
                  <a:spLocks/>
                </p:cNvSpPr>
                <p:nvPr/>
              </p:nvSpPr>
              <p:spPr bwMode="auto">
                <a:xfrm>
                  <a:off x="4314907" y="2427932"/>
                  <a:ext cx="460728" cy="642206"/>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grpSp>
        </p:grpSp>
        <p:grpSp>
          <p:nvGrpSpPr>
            <p:cNvPr id="412" name="Group 411">
              <a:extLst>
                <a:ext uri="{FF2B5EF4-FFF2-40B4-BE49-F238E27FC236}">
                  <a16:creationId xmlns:a16="http://schemas.microsoft.com/office/drawing/2014/main" id="{12D0004D-EEB3-42D4-1587-F2224B145C0B}"/>
                </a:ext>
              </a:extLst>
            </p:cNvPr>
            <p:cNvGrpSpPr/>
            <p:nvPr/>
          </p:nvGrpSpPr>
          <p:grpSpPr>
            <a:xfrm>
              <a:off x="8578185" y="1119979"/>
              <a:ext cx="1839102" cy="2652140"/>
              <a:chOff x="8578185" y="1119979"/>
              <a:chExt cx="1839102" cy="2652140"/>
            </a:xfrm>
          </p:grpSpPr>
          <p:grpSp>
            <p:nvGrpSpPr>
              <p:cNvPr id="424" name="Group 423">
                <a:extLst>
                  <a:ext uri="{FF2B5EF4-FFF2-40B4-BE49-F238E27FC236}">
                    <a16:creationId xmlns:a16="http://schemas.microsoft.com/office/drawing/2014/main" id="{8C1A1EA0-AD34-2E29-D9E4-31444B05A931}"/>
                  </a:ext>
                </a:extLst>
              </p:cNvPr>
              <p:cNvGrpSpPr/>
              <p:nvPr/>
            </p:nvGrpSpPr>
            <p:grpSpPr>
              <a:xfrm>
                <a:off x="8578185" y="1119979"/>
                <a:ext cx="1634330" cy="1986841"/>
                <a:chOff x="7167767" y="1101723"/>
                <a:chExt cx="1634330" cy="1986841"/>
              </a:xfrm>
            </p:grpSpPr>
            <p:sp>
              <p:nvSpPr>
                <p:cNvPr id="429" name="Rectangle 428">
                  <a:extLst>
                    <a:ext uri="{FF2B5EF4-FFF2-40B4-BE49-F238E27FC236}">
                      <a16:creationId xmlns:a16="http://schemas.microsoft.com/office/drawing/2014/main" id="{18108773-2E6C-6D36-FEFA-B797E4A7B4D7}"/>
                    </a:ext>
                  </a:extLst>
                </p:cNvPr>
                <p:cNvSpPr/>
                <p:nvPr/>
              </p:nvSpPr>
              <p:spPr>
                <a:xfrm rot="5400000">
                  <a:off x="7859966" y="426192"/>
                  <a:ext cx="266600" cy="1617662"/>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0" name="Rectangle 429">
                  <a:extLst>
                    <a:ext uri="{FF2B5EF4-FFF2-40B4-BE49-F238E27FC236}">
                      <a16:creationId xmlns:a16="http://schemas.microsoft.com/office/drawing/2014/main" id="{856091EB-74AE-8A94-4CBC-BE3D49256023}"/>
                    </a:ext>
                  </a:extLst>
                </p:cNvPr>
                <p:cNvSpPr/>
                <p:nvPr/>
              </p:nvSpPr>
              <p:spPr>
                <a:xfrm>
                  <a:off x="7167767" y="1101725"/>
                  <a:ext cx="214291" cy="1986839"/>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28" name="Freeform 456">
                <a:extLst>
                  <a:ext uri="{FF2B5EF4-FFF2-40B4-BE49-F238E27FC236}">
                    <a16:creationId xmlns:a16="http://schemas.microsoft.com/office/drawing/2014/main" id="{8F16BE54-DC97-670F-DEA3-063DBA59DAF5}"/>
                  </a:ext>
                </a:extLst>
              </p:cNvPr>
              <p:cNvSpPr>
                <a:spLocks noEditPoints="1"/>
              </p:cNvSpPr>
              <p:nvPr/>
            </p:nvSpPr>
            <p:spPr bwMode="auto">
              <a:xfrm>
                <a:off x="9381316" y="1643878"/>
                <a:ext cx="287831" cy="732448"/>
              </a:xfrm>
              <a:custGeom>
                <a:avLst/>
                <a:gdLst>
                  <a:gd name="T0" fmla="*/ 312 w 557"/>
                  <a:gd name="T1" fmla="*/ 273 h 558"/>
                  <a:gd name="T2" fmla="*/ 341 w 557"/>
                  <a:gd name="T3" fmla="*/ 301 h 558"/>
                  <a:gd name="T4" fmla="*/ 348 w 557"/>
                  <a:gd name="T5" fmla="*/ 341 h 558"/>
                  <a:gd name="T6" fmla="*/ 333 w 557"/>
                  <a:gd name="T7" fmla="*/ 379 h 558"/>
                  <a:gd name="T8" fmla="*/ 300 w 557"/>
                  <a:gd name="T9" fmla="*/ 402 h 558"/>
                  <a:gd name="T10" fmla="*/ 258 w 557"/>
                  <a:gd name="T11" fmla="*/ 402 h 558"/>
                  <a:gd name="T12" fmla="*/ 224 w 557"/>
                  <a:gd name="T13" fmla="*/ 379 h 558"/>
                  <a:gd name="T14" fmla="*/ 209 w 557"/>
                  <a:gd name="T15" fmla="*/ 341 h 558"/>
                  <a:gd name="T16" fmla="*/ 214 w 557"/>
                  <a:gd name="T17" fmla="*/ 322 h 558"/>
                  <a:gd name="T18" fmla="*/ 231 w 557"/>
                  <a:gd name="T19" fmla="*/ 322 h 558"/>
                  <a:gd name="T20" fmla="*/ 239 w 557"/>
                  <a:gd name="T21" fmla="*/ 343 h 558"/>
                  <a:gd name="T22" fmla="*/ 271 w 557"/>
                  <a:gd name="T23" fmla="*/ 375 h 558"/>
                  <a:gd name="T24" fmla="*/ 312 w 557"/>
                  <a:gd name="T25" fmla="*/ 358 h 558"/>
                  <a:gd name="T26" fmla="*/ 312 w 557"/>
                  <a:gd name="T27" fmla="*/ 313 h 558"/>
                  <a:gd name="T28" fmla="*/ 271 w 557"/>
                  <a:gd name="T29" fmla="*/ 294 h 558"/>
                  <a:gd name="T30" fmla="*/ 233 w 557"/>
                  <a:gd name="T31" fmla="*/ 278 h 558"/>
                  <a:gd name="T32" fmla="*/ 211 w 557"/>
                  <a:gd name="T33" fmla="*/ 245 h 558"/>
                  <a:gd name="T34" fmla="*/ 211 w 557"/>
                  <a:gd name="T35" fmla="*/ 205 h 558"/>
                  <a:gd name="T36" fmla="*/ 252 w 557"/>
                  <a:gd name="T37" fmla="*/ 158 h 558"/>
                  <a:gd name="T38" fmla="*/ 268 w 557"/>
                  <a:gd name="T39" fmla="*/ 130 h 558"/>
                  <a:gd name="T40" fmla="*/ 285 w 557"/>
                  <a:gd name="T41" fmla="*/ 127 h 558"/>
                  <a:gd name="T42" fmla="*/ 294 w 557"/>
                  <a:gd name="T43" fmla="*/ 141 h 558"/>
                  <a:gd name="T44" fmla="*/ 340 w 557"/>
                  <a:gd name="T45" fmla="*/ 189 h 558"/>
                  <a:gd name="T46" fmla="*/ 346 w 557"/>
                  <a:gd name="T47" fmla="*/ 232 h 558"/>
                  <a:gd name="T48" fmla="*/ 331 w 557"/>
                  <a:gd name="T49" fmla="*/ 239 h 558"/>
                  <a:gd name="T50" fmla="*/ 319 w 557"/>
                  <a:gd name="T51" fmla="*/ 227 h 558"/>
                  <a:gd name="T52" fmla="*/ 301 w 557"/>
                  <a:gd name="T53" fmla="*/ 190 h 558"/>
                  <a:gd name="T54" fmla="*/ 256 w 557"/>
                  <a:gd name="T55" fmla="*/ 190 h 558"/>
                  <a:gd name="T56" fmla="*/ 239 w 557"/>
                  <a:gd name="T57" fmla="*/ 232 h 558"/>
                  <a:gd name="T58" fmla="*/ 271 w 557"/>
                  <a:gd name="T59" fmla="*/ 263 h 558"/>
                  <a:gd name="T60" fmla="*/ 267 w 557"/>
                  <a:gd name="T61" fmla="*/ 463 h 558"/>
                  <a:gd name="T62" fmla="*/ 251 w 557"/>
                  <a:gd name="T63" fmla="*/ 466 h 558"/>
                  <a:gd name="T64" fmla="*/ 241 w 557"/>
                  <a:gd name="T65" fmla="*/ 452 h 558"/>
                  <a:gd name="T66" fmla="*/ 247 w 557"/>
                  <a:gd name="T67" fmla="*/ 410 h 558"/>
                  <a:gd name="T68" fmla="*/ 265 w 557"/>
                  <a:gd name="T69" fmla="*/ 410 h 558"/>
                  <a:gd name="T70" fmla="*/ 271 w 557"/>
                  <a:gd name="T71" fmla="*/ 452 h 558"/>
                  <a:gd name="T72" fmla="*/ 209 w 557"/>
                  <a:gd name="T73" fmla="*/ 10 h 558"/>
                  <a:gd name="T74" fmla="*/ 135 w 557"/>
                  <a:gd name="T75" fmla="*/ 41 h 558"/>
                  <a:gd name="T76" fmla="*/ 73 w 557"/>
                  <a:gd name="T77" fmla="*/ 92 h 558"/>
                  <a:gd name="T78" fmla="*/ 28 w 557"/>
                  <a:gd name="T79" fmla="*/ 159 h 558"/>
                  <a:gd name="T80" fmla="*/ 3 w 557"/>
                  <a:gd name="T81" fmla="*/ 236 h 558"/>
                  <a:gd name="T82" fmla="*/ 3 w 557"/>
                  <a:gd name="T83" fmla="*/ 321 h 558"/>
                  <a:gd name="T84" fmla="*/ 28 w 557"/>
                  <a:gd name="T85" fmla="*/ 399 h 558"/>
                  <a:gd name="T86" fmla="*/ 73 w 557"/>
                  <a:gd name="T87" fmla="*/ 466 h 558"/>
                  <a:gd name="T88" fmla="*/ 135 w 557"/>
                  <a:gd name="T89" fmla="*/ 517 h 558"/>
                  <a:gd name="T90" fmla="*/ 209 w 557"/>
                  <a:gd name="T91" fmla="*/ 549 h 558"/>
                  <a:gd name="T92" fmla="*/ 292 w 557"/>
                  <a:gd name="T93" fmla="*/ 557 h 558"/>
                  <a:gd name="T94" fmla="*/ 374 w 557"/>
                  <a:gd name="T95" fmla="*/ 541 h 558"/>
                  <a:gd name="T96" fmla="*/ 445 w 557"/>
                  <a:gd name="T97" fmla="*/ 502 h 558"/>
                  <a:gd name="T98" fmla="*/ 502 w 557"/>
                  <a:gd name="T99" fmla="*/ 446 h 558"/>
                  <a:gd name="T100" fmla="*/ 540 w 557"/>
                  <a:gd name="T101" fmla="*/ 375 h 558"/>
                  <a:gd name="T102" fmla="*/ 556 w 557"/>
                  <a:gd name="T103" fmla="*/ 293 h 558"/>
                  <a:gd name="T104" fmla="*/ 549 w 557"/>
                  <a:gd name="T105" fmla="*/ 210 h 558"/>
                  <a:gd name="T106" fmla="*/ 517 w 557"/>
                  <a:gd name="T107" fmla="*/ 134 h 558"/>
                  <a:gd name="T108" fmla="*/ 466 w 557"/>
                  <a:gd name="T109" fmla="*/ 73 h 558"/>
                  <a:gd name="T110" fmla="*/ 400 w 557"/>
                  <a:gd name="T111" fmla="*/ 28 h 558"/>
                  <a:gd name="T112" fmla="*/ 321 w 557"/>
                  <a:gd name="T113" fmla="*/ 4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7" h="558">
                    <a:moveTo>
                      <a:pt x="279" y="264"/>
                    </a:moveTo>
                    <a:lnTo>
                      <a:pt x="286" y="264"/>
                    </a:lnTo>
                    <a:lnTo>
                      <a:pt x="292" y="265"/>
                    </a:lnTo>
                    <a:lnTo>
                      <a:pt x="300" y="267"/>
                    </a:lnTo>
                    <a:lnTo>
                      <a:pt x="306" y="270"/>
                    </a:lnTo>
                    <a:lnTo>
                      <a:pt x="312" y="273"/>
                    </a:lnTo>
                    <a:lnTo>
                      <a:pt x="318" y="276"/>
                    </a:lnTo>
                    <a:lnTo>
                      <a:pt x="324" y="280"/>
                    </a:lnTo>
                    <a:lnTo>
                      <a:pt x="329" y="285"/>
                    </a:lnTo>
                    <a:lnTo>
                      <a:pt x="333" y="290"/>
                    </a:lnTo>
                    <a:lnTo>
                      <a:pt x="338" y="295"/>
                    </a:lnTo>
                    <a:lnTo>
                      <a:pt x="341" y="301"/>
                    </a:lnTo>
                    <a:lnTo>
                      <a:pt x="344" y="307"/>
                    </a:lnTo>
                    <a:lnTo>
                      <a:pt x="346" y="314"/>
                    </a:lnTo>
                    <a:lnTo>
                      <a:pt x="347" y="320"/>
                    </a:lnTo>
                    <a:lnTo>
                      <a:pt x="348" y="328"/>
                    </a:lnTo>
                    <a:lnTo>
                      <a:pt x="349" y="335"/>
                    </a:lnTo>
                    <a:lnTo>
                      <a:pt x="348" y="341"/>
                    </a:lnTo>
                    <a:lnTo>
                      <a:pt x="347" y="349"/>
                    </a:lnTo>
                    <a:lnTo>
                      <a:pt x="346" y="355"/>
                    </a:lnTo>
                    <a:lnTo>
                      <a:pt x="344" y="362"/>
                    </a:lnTo>
                    <a:lnTo>
                      <a:pt x="341" y="368"/>
                    </a:lnTo>
                    <a:lnTo>
                      <a:pt x="338" y="374"/>
                    </a:lnTo>
                    <a:lnTo>
                      <a:pt x="333" y="379"/>
                    </a:lnTo>
                    <a:lnTo>
                      <a:pt x="329" y="384"/>
                    </a:lnTo>
                    <a:lnTo>
                      <a:pt x="324" y="389"/>
                    </a:lnTo>
                    <a:lnTo>
                      <a:pt x="318" y="393"/>
                    </a:lnTo>
                    <a:lnTo>
                      <a:pt x="312" y="396"/>
                    </a:lnTo>
                    <a:lnTo>
                      <a:pt x="306" y="399"/>
                    </a:lnTo>
                    <a:lnTo>
                      <a:pt x="300" y="402"/>
                    </a:lnTo>
                    <a:lnTo>
                      <a:pt x="292" y="404"/>
                    </a:lnTo>
                    <a:lnTo>
                      <a:pt x="286" y="405"/>
                    </a:lnTo>
                    <a:lnTo>
                      <a:pt x="279" y="405"/>
                    </a:lnTo>
                    <a:lnTo>
                      <a:pt x="271" y="405"/>
                    </a:lnTo>
                    <a:lnTo>
                      <a:pt x="265" y="404"/>
                    </a:lnTo>
                    <a:lnTo>
                      <a:pt x="258" y="402"/>
                    </a:lnTo>
                    <a:lnTo>
                      <a:pt x="252" y="399"/>
                    </a:lnTo>
                    <a:lnTo>
                      <a:pt x="245" y="396"/>
                    </a:lnTo>
                    <a:lnTo>
                      <a:pt x="239" y="393"/>
                    </a:lnTo>
                    <a:lnTo>
                      <a:pt x="233" y="389"/>
                    </a:lnTo>
                    <a:lnTo>
                      <a:pt x="229" y="384"/>
                    </a:lnTo>
                    <a:lnTo>
                      <a:pt x="224" y="379"/>
                    </a:lnTo>
                    <a:lnTo>
                      <a:pt x="221" y="374"/>
                    </a:lnTo>
                    <a:lnTo>
                      <a:pt x="216" y="368"/>
                    </a:lnTo>
                    <a:lnTo>
                      <a:pt x="213" y="362"/>
                    </a:lnTo>
                    <a:lnTo>
                      <a:pt x="211" y="355"/>
                    </a:lnTo>
                    <a:lnTo>
                      <a:pt x="210" y="349"/>
                    </a:lnTo>
                    <a:lnTo>
                      <a:pt x="209" y="341"/>
                    </a:lnTo>
                    <a:lnTo>
                      <a:pt x="208" y="335"/>
                    </a:lnTo>
                    <a:lnTo>
                      <a:pt x="209" y="332"/>
                    </a:lnTo>
                    <a:lnTo>
                      <a:pt x="209" y="329"/>
                    </a:lnTo>
                    <a:lnTo>
                      <a:pt x="211" y="326"/>
                    </a:lnTo>
                    <a:lnTo>
                      <a:pt x="212" y="324"/>
                    </a:lnTo>
                    <a:lnTo>
                      <a:pt x="214" y="322"/>
                    </a:lnTo>
                    <a:lnTo>
                      <a:pt x="217" y="321"/>
                    </a:lnTo>
                    <a:lnTo>
                      <a:pt x="220" y="320"/>
                    </a:lnTo>
                    <a:lnTo>
                      <a:pt x="223" y="320"/>
                    </a:lnTo>
                    <a:lnTo>
                      <a:pt x="226" y="320"/>
                    </a:lnTo>
                    <a:lnTo>
                      <a:pt x="229" y="321"/>
                    </a:lnTo>
                    <a:lnTo>
                      <a:pt x="231" y="322"/>
                    </a:lnTo>
                    <a:lnTo>
                      <a:pt x="233" y="324"/>
                    </a:lnTo>
                    <a:lnTo>
                      <a:pt x="236" y="326"/>
                    </a:lnTo>
                    <a:lnTo>
                      <a:pt x="237" y="329"/>
                    </a:lnTo>
                    <a:lnTo>
                      <a:pt x="238" y="332"/>
                    </a:lnTo>
                    <a:lnTo>
                      <a:pt x="238" y="335"/>
                    </a:lnTo>
                    <a:lnTo>
                      <a:pt x="239" y="343"/>
                    </a:lnTo>
                    <a:lnTo>
                      <a:pt x="241" y="350"/>
                    </a:lnTo>
                    <a:lnTo>
                      <a:pt x="245" y="358"/>
                    </a:lnTo>
                    <a:lnTo>
                      <a:pt x="250" y="363"/>
                    </a:lnTo>
                    <a:lnTo>
                      <a:pt x="256" y="368"/>
                    </a:lnTo>
                    <a:lnTo>
                      <a:pt x="262" y="372"/>
                    </a:lnTo>
                    <a:lnTo>
                      <a:pt x="271" y="375"/>
                    </a:lnTo>
                    <a:lnTo>
                      <a:pt x="279" y="375"/>
                    </a:lnTo>
                    <a:lnTo>
                      <a:pt x="287" y="375"/>
                    </a:lnTo>
                    <a:lnTo>
                      <a:pt x="295" y="372"/>
                    </a:lnTo>
                    <a:lnTo>
                      <a:pt x="301" y="368"/>
                    </a:lnTo>
                    <a:lnTo>
                      <a:pt x="307" y="363"/>
                    </a:lnTo>
                    <a:lnTo>
                      <a:pt x="312" y="358"/>
                    </a:lnTo>
                    <a:lnTo>
                      <a:pt x="316" y="350"/>
                    </a:lnTo>
                    <a:lnTo>
                      <a:pt x="318" y="343"/>
                    </a:lnTo>
                    <a:lnTo>
                      <a:pt x="319" y="335"/>
                    </a:lnTo>
                    <a:lnTo>
                      <a:pt x="318" y="326"/>
                    </a:lnTo>
                    <a:lnTo>
                      <a:pt x="316" y="319"/>
                    </a:lnTo>
                    <a:lnTo>
                      <a:pt x="312" y="313"/>
                    </a:lnTo>
                    <a:lnTo>
                      <a:pt x="307" y="306"/>
                    </a:lnTo>
                    <a:lnTo>
                      <a:pt x="301" y="301"/>
                    </a:lnTo>
                    <a:lnTo>
                      <a:pt x="295" y="298"/>
                    </a:lnTo>
                    <a:lnTo>
                      <a:pt x="287" y="295"/>
                    </a:lnTo>
                    <a:lnTo>
                      <a:pt x="279" y="294"/>
                    </a:lnTo>
                    <a:lnTo>
                      <a:pt x="271" y="294"/>
                    </a:lnTo>
                    <a:lnTo>
                      <a:pt x="265" y="293"/>
                    </a:lnTo>
                    <a:lnTo>
                      <a:pt x="258" y="291"/>
                    </a:lnTo>
                    <a:lnTo>
                      <a:pt x="252" y="289"/>
                    </a:lnTo>
                    <a:lnTo>
                      <a:pt x="245" y="286"/>
                    </a:lnTo>
                    <a:lnTo>
                      <a:pt x="239" y="282"/>
                    </a:lnTo>
                    <a:lnTo>
                      <a:pt x="233" y="278"/>
                    </a:lnTo>
                    <a:lnTo>
                      <a:pt x="229" y="274"/>
                    </a:lnTo>
                    <a:lnTo>
                      <a:pt x="224" y="269"/>
                    </a:lnTo>
                    <a:lnTo>
                      <a:pt x="221" y="263"/>
                    </a:lnTo>
                    <a:lnTo>
                      <a:pt x="216" y="258"/>
                    </a:lnTo>
                    <a:lnTo>
                      <a:pt x="213" y="251"/>
                    </a:lnTo>
                    <a:lnTo>
                      <a:pt x="211" y="245"/>
                    </a:lnTo>
                    <a:lnTo>
                      <a:pt x="210" y="239"/>
                    </a:lnTo>
                    <a:lnTo>
                      <a:pt x="209" y="231"/>
                    </a:lnTo>
                    <a:lnTo>
                      <a:pt x="208" y="223"/>
                    </a:lnTo>
                    <a:lnTo>
                      <a:pt x="209" y="217"/>
                    </a:lnTo>
                    <a:lnTo>
                      <a:pt x="209" y="212"/>
                    </a:lnTo>
                    <a:lnTo>
                      <a:pt x="211" y="205"/>
                    </a:lnTo>
                    <a:lnTo>
                      <a:pt x="212" y="200"/>
                    </a:lnTo>
                    <a:lnTo>
                      <a:pt x="217" y="189"/>
                    </a:lnTo>
                    <a:lnTo>
                      <a:pt x="224" y="180"/>
                    </a:lnTo>
                    <a:lnTo>
                      <a:pt x="232" y="171"/>
                    </a:lnTo>
                    <a:lnTo>
                      <a:pt x="242" y="163"/>
                    </a:lnTo>
                    <a:lnTo>
                      <a:pt x="252" y="158"/>
                    </a:lnTo>
                    <a:lnTo>
                      <a:pt x="264" y="155"/>
                    </a:lnTo>
                    <a:lnTo>
                      <a:pt x="264" y="141"/>
                    </a:lnTo>
                    <a:lnTo>
                      <a:pt x="264" y="138"/>
                    </a:lnTo>
                    <a:lnTo>
                      <a:pt x="265" y="134"/>
                    </a:lnTo>
                    <a:lnTo>
                      <a:pt x="266" y="132"/>
                    </a:lnTo>
                    <a:lnTo>
                      <a:pt x="268" y="130"/>
                    </a:lnTo>
                    <a:lnTo>
                      <a:pt x="270" y="128"/>
                    </a:lnTo>
                    <a:lnTo>
                      <a:pt x="273" y="127"/>
                    </a:lnTo>
                    <a:lnTo>
                      <a:pt x="275" y="126"/>
                    </a:lnTo>
                    <a:lnTo>
                      <a:pt x="279" y="126"/>
                    </a:lnTo>
                    <a:lnTo>
                      <a:pt x="282" y="126"/>
                    </a:lnTo>
                    <a:lnTo>
                      <a:pt x="285" y="127"/>
                    </a:lnTo>
                    <a:lnTo>
                      <a:pt x="287" y="128"/>
                    </a:lnTo>
                    <a:lnTo>
                      <a:pt x="289" y="130"/>
                    </a:lnTo>
                    <a:lnTo>
                      <a:pt x="291" y="132"/>
                    </a:lnTo>
                    <a:lnTo>
                      <a:pt x="292" y="134"/>
                    </a:lnTo>
                    <a:lnTo>
                      <a:pt x="294" y="138"/>
                    </a:lnTo>
                    <a:lnTo>
                      <a:pt x="294" y="141"/>
                    </a:lnTo>
                    <a:lnTo>
                      <a:pt x="294" y="155"/>
                    </a:lnTo>
                    <a:lnTo>
                      <a:pt x="305" y="158"/>
                    </a:lnTo>
                    <a:lnTo>
                      <a:pt x="316" y="163"/>
                    </a:lnTo>
                    <a:lnTo>
                      <a:pt x="325" y="171"/>
                    </a:lnTo>
                    <a:lnTo>
                      <a:pt x="333" y="180"/>
                    </a:lnTo>
                    <a:lnTo>
                      <a:pt x="340" y="189"/>
                    </a:lnTo>
                    <a:lnTo>
                      <a:pt x="345" y="200"/>
                    </a:lnTo>
                    <a:lnTo>
                      <a:pt x="348" y="212"/>
                    </a:lnTo>
                    <a:lnTo>
                      <a:pt x="349" y="223"/>
                    </a:lnTo>
                    <a:lnTo>
                      <a:pt x="348" y="227"/>
                    </a:lnTo>
                    <a:lnTo>
                      <a:pt x="348" y="230"/>
                    </a:lnTo>
                    <a:lnTo>
                      <a:pt x="346" y="232"/>
                    </a:lnTo>
                    <a:lnTo>
                      <a:pt x="345" y="234"/>
                    </a:lnTo>
                    <a:lnTo>
                      <a:pt x="343" y="236"/>
                    </a:lnTo>
                    <a:lnTo>
                      <a:pt x="340" y="237"/>
                    </a:lnTo>
                    <a:lnTo>
                      <a:pt x="338" y="239"/>
                    </a:lnTo>
                    <a:lnTo>
                      <a:pt x="334" y="239"/>
                    </a:lnTo>
                    <a:lnTo>
                      <a:pt x="331" y="239"/>
                    </a:lnTo>
                    <a:lnTo>
                      <a:pt x="328" y="237"/>
                    </a:lnTo>
                    <a:lnTo>
                      <a:pt x="326" y="236"/>
                    </a:lnTo>
                    <a:lnTo>
                      <a:pt x="324" y="234"/>
                    </a:lnTo>
                    <a:lnTo>
                      <a:pt x="321" y="232"/>
                    </a:lnTo>
                    <a:lnTo>
                      <a:pt x="320" y="230"/>
                    </a:lnTo>
                    <a:lnTo>
                      <a:pt x="319" y="227"/>
                    </a:lnTo>
                    <a:lnTo>
                      <a:pt x="319" y="223"/>
                    </a:lnTo>
                    <a:lnTo>
                      <a:pt x="318" y="216"/>
                    </a:lnTo>
                    <a:lnTo>
                      <a:pt x="316" y="208"/>
                    </a:lnTo>
                    <a:lnTo>
                      <a:pt x="312" y="201"/>
                    </a:lnTo>
                    <a:lnTo>
                      <a:pt x="307" y="196"/>
                    </a:lnTo>
                    <a:lnTo>
                      <a:pt x="301" y="190"/>
                    </a:lnTo>
                    <a:lnTo>
                      <a:pt x="295" y="187"/>
                    </a:lnTo>
                    <a:lnTo>
                      <a:pt x="287" y="184"/>
                    </a:lnTo>
                    <a:lnTo>
                      <a:pt x="279" y="184"/>
                    </a:lnTo>
                    <a:lnTo>
                      <a:pt x="271" y="184"/>
                    </a:lnTo>
                    <a:lnTo>
                      <a:pt x="262" y="187"/>
                    </a:lnTo>
                    <a:lnTo>
                      <a:pt x="256" y="190"/>
                    </a:lnTo>
                    <a:lnTo>
                      <a:pt x="250" y="196"/>
                    </a:lnTo>
                    <a:lnTo>
                      <a:pt x="245" y="201"/>
                    </a:lnTo>
                    <a:lnTo>
                      <a:pt x="241" y="208"/>
                    </a:lnTo>
                    <a:lnTo>
                      <a:pt x="239" y="216"/>
                    </a:lnTo>
                    <a:lnTo>
                      <a:pt x="238" y="223"/>
                    </a:lnTo>
                    <a:lnTo>
                      <a:pt x="239" y="232"/>
                    </a:lnTo>
                    <a:lnTo>
                      <a:pt x="241" y="240"/>
                    </a:lnTo>
                    <a:lnTo>
                      <a:pt x="245" y="246"/>
                    </a:lnTo>
                    <a:lnTo>
                      <a:pt x="250" y="252"/>
                    </a:lnTo>
                    <a:lnTo>
                      <a:pt x="256" y="257"/>
                    </a:lnTo>
                    <a:lnTo>
                      <a:pt x="262" y="261"/>
                    </a:lnTo>
                    <a:lnTo>
                      <a:pt x="271" y="263"/>
                    </a:lnTo>
                    <a:lnTo>
                      <a:pt x="279" y="264"/>
                    </a:lnTo>
                    <a:close/>
                    <a:moveTo>
                      <a:pt x="271" y="452"/>
                    </a:moveTo>
                    <a:lnTo>
                      <a:pt x="271" y="455"/>
                    </a:lnTo>
                    <a:lnTo>
                      <a:pt x="270" y="458"/>
                    </a:lnTo>
                    <a:lnTo>
                      <a:pt x="269" y="461"/>
                    </a:lnTo>
                    <a:lnTo>
                      <a:pt x="267" y="463"/>
                    </a:lnTo>
                    <a:lnTo>
                      <a:pt x="265" y="465"/>
                    </a:lnTo>
                    <a:lnTo>
                      <a:pt x="261" y="466"/>
                    </a:lnTo>
                    <a:lnTo>
                      <a:pt x="259" y="467"/>
                    </a:lnTo>
                    <a:lnTo>
                      <a:pt x="256" y="467"/>
                    </a:lnTo>
                    <a:lnTo>
                      <a:pt x="253" y="467"/>
                    </a:lnTo>
                    <a:lnTo>
                      <a:pt x="251" y="466"/>
                    </a:lnTo>
                    <a:lnTo>
                      <a:pt x="247" y="465"/>
                    </a:lnTo>
                    <a:lnTo>
                      <a:pt x="245" y="463"/>
                    </a:lnTo>
                    <a:lnTo>
                      <a:pt x="243" y="461"/>
                    </a:lnTo>
                    <a:lnTo>
                      <a:pt x="242" y="458"/>
                    </a:lnTo>
                    <a:lnTo>
                      <a:pt x="241" y="455"/>
                    </a:lnTo>
                    <a:lnTo>
                      <a:pt x="241" y="452"/>
                    </a:lnTo>
                    <a:lnTo>
                      <a:pt x="241" y="422"/>
                    </a:lnTo>
                    <a:lnTo>
                      <a:pt x="241" y="419"/>
                    </a:lnTo>
                    <a:lnTo>
                      <a:pt x="242" y="417"/>
                    </a:lnTo>
                    <a:lnTo>
                      <a:pt x="243" y="413"/>
                    </a:lnTo>
                    <a:lnTo>
                      <a:pt x="245" y="411"/>
                    </a:lnTo>
                    <a:lnTo>
                      <a:pt x="247" y="410"/>
                    </a:lnTo>
                    <a:lnTo>
                      <a:pt x="251" y="408"/>
                    </a:lnTo>
                    <a:lnTo>
                      <a:pt x="253" y="408"/>
                    </a:lnTo>
                    <a:lnTo>
                      <a:pt x="256" y="407"/>
                    </a:lnTo>
                    <a:lnTo>
                      <a:pt x="259" y="408"/>
                    </a:lnTo>
                    <a:lnTo>
                      <a:pt x="261" y="408"/>
                    </a:lnTo>
                    <a:lnTo>
                      <a:pt x="265" y="410"/>
                    </a:lnTo>
                    <a:lnTo>
                      <a:pt x="267" y="411"/>
                    </a:lnTo>
                    <a:lnTo>
                      <a:pt x="269" y="413"/>
                    </a:lnTo>
                    <a:lnTo>
                      <a:pt x="270" y="417"/>
                    </a:lnTo>
                    <a:lnTo>
                      <a:pt x="271" y="419"/>
                    </a:lnTo>
                    <a:lnTo>
                      <a:pt x="271" y="422"/>
                    </a:lnTo>
                    <a:lnTo>
                      <a:pt x="271" y="452"/>
                    </a:lnTo>
                    <a:close/>
                    <a:moveTo>
                      <a:pt x="279" y="0"/>
                    </a:moveTo>
                    <a:lnTo>
                      <a:pt x="265" y="1"/>
                    </a:lnTo>
                    <a:lnTo>
                      <a:pt x="251" y="3"/>
                    </a:lnTo>
                    <a:lnTo>
                      <a:pt x="237" y="4"/>
                    </a:lnTo>
                    <a:lnTo>
                      <a:pt x="223" y="7"/>
                    </a:lnTo>
                    <a:lnTo>
                      <a:pt x="209" y="10"/>
                    </a:lnTo>
                    <a:lnTo>
                      <a:pt x="196" y="13"/>
                    </a:lnTo>
                    <a:lnTo>
                      <a:pt x="183" y="18"/>
                    </a:lnTo>
                    <a:lnTo>
                      <a:pt x="170" y="23"/>
                    </a:lnTo>
                    <a:lnTo>
                      <a:pt x="158" y="28"/>
                    </a:lnTo>
                    <a:lnTo>
                      <a:pt x="146" y="35"/>
                    </a:lnTo>
                    <a:lnTo>
                      <a:pt x="135" y="41"/>
                    </a:lnTo>
                    <a:lnTo>
                      <a:pt x="123" y="49"/>
                    </a:lnTo>
                    <a:lnTo>
                      <a:pt x="112" y="56"/>
                    </a:lnTo>
                    <a:lnTo>
                      <a:pt x="102" y="65"/>
                    </a:lnTo>
                    <a:lnTo>
                      <a:pt x="92" y="73"/>
                    </a:lnTo>
                    <a:lnTo>
                      <a:pt x="82" y="82"/>
                    </a:lnTo>
                    <a:lnTo>
                      <a:pt x="73" y="92"/>
                    </a:lnTo>
                    <a:lnTo>
                      <a:pt x="64" y="102"/>
                    </a:lnTo>
                    <a:lnTo>
                      <a:pt x="55" y="113"/>
                    </a:lnTo>
                    <a:lnTo>
                      <a:pt x="48" y="124"/>
                    </a:lnTo>
                    <a:lnTo>
                      <a:pt x="40" y="134"/>
                    </a:lnTo>
                    <a:lnTo>
                      <a:pt x="34" y="146"/>
                    </a:lnTo>
                    <a:lnTo>
                      <a:pt x="28" y="159"/>
                    </a:lnTo>
                    <a:lnTo>
                      <a:pt x="22" y="171"/>
                    </a:lnTo>
                    <a:lnTo>
                      <a:pt x="17" y="184"/>
                    </a:lnTo>
                    <a:lnTo>
                      <a:pt x="13" y="197"/>
                    </a:lnTo>
                    <a:lnTo>
                      <a:pt x="9" y="210"/>
                    </a:lnTo>
                    <a:lnTo>
                      <a:pt x="6" y="223"/>
                    </a:lnTo>
                    <a:lnTo>
                      <a:pt x="3" y="236"/>
                    </a:lnTo>
                    <a:lnTo>
                      <a:pt x="2" y="250"/>
                    </a:lnTo>
                    <a:lnTo>
                      <a:pt x="1" y="265"/>
                    </a:lnTo>
                    <a:lnTo>
                      <a:pt x="0" y="279"/>
                    </a:lnTo>
                    <a:lnTo>
                      <a:pt x="1" y="293"/>
                    </a:lnTo>
                    <a:lnTo>
                      <a:pt x="2" y="307"/>
                    </a:lnTo>
                    <a:lnTo>
                      <a:pt x="3" y="321"/>
                    </a:lnTo>
                    <a:lnTo>
                      <a:pt x="6" y="335"/>
                    </a:lnTo>
                    <a:lnTo>
                      <a:pt x="9" y="349"/>
                    </a:lnTo>
                    <a:lnTo>
                      <a:pt x="13" y="362"/>
                    </a:lnTo>
                    <a:lnTo>
                      <a:pt x="17" y="375"/>
                    </a:lnTo>
                    <a:lnTo>
                      <a:pt x="22" y="388"/>
                    </a:lnTo>
                    <a:lnTo>
                      <a:pt x="28" y="399"/>
                    </a:lnTo>
                    <a:lnTo>
                      <a:pt x="34" y="412"/>
                    </a:lnTo>
                    <a:lnTo>
                      <a:pt x="40" y="424"/>
                    </a:lnTo>
                    <a:lnTo>
                      <a:pt x="48" y="435"/>
                    </a:lnTo>
                    <a:lnTo>
                      <a:pt x="55" y="446"/>
                    </a:lnTo>
                    <a:lnTo>
                      <a:pt x="64" y="456"/>
                    </a:lnTo>
                    <a:lnTo>
                      <a:pt x="73" y="466"/>
                    </a:lnTo>
                    <a:lnTo>
                      <a:pt x="82" y="477"/>
                    </a:lnTo>
                    <a:lnTo>
                      <a:pt x="92" y="485"/>
                    </a:lnTo>
                    <a:lnTo>
                      <a:pt x="102" y="494"/>
                    </a:lnTo>
                    <a:lnTo>
                      <a:pt x="112" y="502"/>
                    </a:lnTo>
                    <a:lnTo>
                      <a:pt x="123" y="510"/>
                    </a:lnTo>
                    <a:lnTo>
                      <a:pt x="135" y="517"/>
                    </a:lnTo>
                    <a:lnTo>
                      <a:pt x="146" y="524"/>
                    </a:lnTo>
                    <a:lnTo>
                      <a:pt x="158" y="530"/>
                    </a:lnTo>
                    <a:lnTo>
                      <a:pt x="170" y="536"/>
                    </a:lnTo>
                    <a:lnTo>
                      <a:pt x="183" y="541"/>
                    </a:lnTo>
                    <a:lnTo>
                      <a:pt x="196" y="545"/>
                    </a:lnTo>
                    <a:lnTo>
                      <a:pt x="209" y="549"/>
                    </a:lnTo>
                    <a:lnTo>
                      <a:pt x="223" y="552"/>
                    </a:lnTo>
                    <a:lnTo>
                      <a:pt x="237" y="555"/>
                    </a:lnTo>
                    <a:lnTo>
                      <a:pt x="251" y="556"/>
                    </a:lnTo>
                    <a:lnTo>
                      <a:pt x="265" y="557"/>
                    </a:lnTo>
                    <a:lnTo>
                      <a:pt x="279" y="558"/>
                    </a:lnTo>
                    <a:lnTo>
                      <a:pt x="292" y="557"/>
                    </a:lnTo>
                    <a:lnTo>
                      <a:pt x="307" y="556"/>
                    </a:lnTo>
                    <a:lnTo>
                      <a:pt x="321" y="555"/>
                    </a:lnTo>
                    <a:lnTo>
                      <a:pt x="334" y="552"/>
                    </a:lnTo>
                    <a:lnTo>
                      <a:pt x="348" y="549"/>
                    </a:lnTo>
                    <a:lnTo>
                      <a:pt x="361" y="545"/>
                    </a:lnTo>
                    <a:lnTo>
                      <a:pt x="374" y="541"/>
                    </a:lnTo>
                    <a:lnTo>
                      <a:pt x="387" y="536"/>
                    </a:lnTo>
                    <a:lnTo>
                      <a:pt x="400" y="530"/>
                    </a:lnTo>
                    <a:lnTo>
                      <a:pt x="412" y="524"/>
                    </a:lnTo>
                    <a:lnTo>
                      <a:pt x="423" y="517"/>
                    </a:lnTo>
                    <a:lnTo>
                      <a:pt x="434" y="510"/>
                    </a:lnTo>
                    <a:lnTo>
                      <a:pt x="445" y="502"/>
                    </a:lnTo>
                    <a:lnTo>
                      <a:pt x="456" y="494"/>
                    </a:lnTo>
                    <a:lnTo>
                      <a:pt x="466" y="485"/>
                    </a:lnTo>
                    <a:lnTo>
                      <a:pt x="476" y="477"/>
                    </a:lnTo>
                    <a:lnTo>
                      <a:pt x="484" y="466"/>
                    </a:lnTo>
                    <a:lnTo>
                      <a:pt x="493" y="456"/>
                    </a:lnTo>
                    <a:lnTo>
                      <a:pt x="502" y="446"/>
                    </a:lnTo>
                    <a:lnTo>
                      <a:pt x="509" y="435"/>
                    </a:lnTo>
                    <a:lnTo>
                      <a:pt x="517" y="424"/>
                    </a:lnTo>
                    <a:lnTo>
                      <a:pt x="523" y="412"/>
                    </a:lnTo>
                    <a:lnTo>
                      <a:pt x="530" y="399"/>
                    </a:lnTo>
                    <a:lnTo>
                      <a:pt x="535" y="388"/>
                    </a:lnTo>
                    <a:lnTo>
                      <a:pt x="540" y="375"/>
                    </a:lnTo>
                    <a:lnTo>
                      <a:pt x="545" y="362"/>
                    </a:lnTo>
                    <a:lnTo>
                      <a:pt x="549" y="349"/>
                    </a:lnTo>
                    <a:lnTo>
                      <a:pt x="551" y="335"/>
                    </a:lnTo>
                    <a:lnTo>
                      <a:pt x="554" y="321"/>
                    </a:lnTo>
                    <a:lnTo>
                      <a:pt x="555" y="307"/>
                    </a:lnTo>
                    <a:lnTo>
                      <a:pt x="556" y="293"/>
                    </a:lnTo>
                    <a:lnTo>
                      <a:pt x="557" y="279"/>
                    </a:lnTo>
                    <a:lnTo>
                      <a:pt x="556" y="265"/>
                    </a:lnTo>
                    <a:lnTo>
                      <a:pt x="555" y="250"/>
                    </a:lnTo>
                    <a:lnTo>
                      <a:pt x="554" y="236"/>
                    </a:lnTo>
                    <a:lnTo>
                      <a:pt x="551" y="223"/>
                    </a:lnTo>
                    <a:lnTo>
                      <a:pt x="549" y="210"/>
                    </a:lnTo>
                    <a:lnTo>
                      <a:pt x="545" y="197"/>
                    </a:lnTo>
                    <a:lnTo>
                      <a:pt x="540" y="184"/>
                    </a:lnTo>
                    <a:lnTo>
                      <a:pt x="535" y="171"/>
                    </a:lnTo>
                    <a:lnTo>
                      <a:pt x="530" y="159"/>
                    </a:lnTo>
                    <a:lnTo>
                      <a:pt x="523" y="146"/>
                    </a:lnTo>
                    <a:lnTo>
                      <a:pt x="517" y="134"/>
                    </a:lnTo>
                    <a:lnTo>
                      <a:pt x="509" y="124"/>
                    </a:lnTo>
                    <a:lnTo>
                      <a:pt x="502" y="113"/>
                    </a:lnTo>
                    <a:lnTo>
                      <a:pt x="493" y="102"/>
                    </a:lnTo>
                    <a:lnTo>
                      <a:pt x="484" y="92"/>
                    </a:lnTo>
                    <a:lnTo>
                      <a:pt x="476" y="82"/>
                    </a:lnTo>
                    <a:lnTo>
                      <a:pt x="466" y="73"/>
                    </a:lnTo>
                    <a:lnTo>
                      <a:pt x="456" y="65"/>
                    </a:lnTo>
                    <a:lnTo>
                      <a:pt x="445" y="56"/>
                    </a:lnTo>
                    <a:lnTo>
                      <a:pt x="434" y="49"/>
                    </a:lnTo>
                    <a:lnTo>
                      <a:pt x="423" y="41"/>
                    </a:lnTo>
                    <a:lnTo>
                      <a:pt x="412" y="35"/>
                    </a:lnTo>
                    <a:lnTo>
                      <a:pt x="400" y="28"/>
                    </a:lnTo>
                    <a:lnTo>
                      <a:pt x="387" y="23"/>
                    </a:lnTo>
                    <a:lnTo>
                      <a:pt x="374" y="18"/>
                    </a:lnTo>
                    <a:lnTo>
                      <a:pt x="361" y="13"/>
                    </a:lnTo>
                    <a:lnTo>
                      <a:pt x="348" y="10"/>
                    </a:lnTo>
                    <a:lnTo>
                      <a:pt x="334" y="7"/>
                    </a:lnTo>
                    <a:lnTo>
                      <a:pt x="321" y="4"/>
                    </a:lnTo>
                    <a:lnTo>
                      <a:pt x="307" y="3"/>
                    </a:lnTo>
                    <a:lnTo>
                      <a:pt x="292" y="1"/>
                    </a:lnTo>
                    <a:lnTo>
                      <a:pt x="279" y="0"/>
                    </a:lnTo>
                    <a:close/>
                  </a:path>
                </a:pathLst>
              </a:custGeom>
              <a:solidFill>
                <a:srgbClr val="000000">
                  <a:lumMod val="65000"/>
                  <a:lumOff val="3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sp>
            <p:nvSpPr>
              <p:cNvPr id="426" name="Rectangle 425">
                <a:extLst>
                  <a:ext uri="{FF2B5EF4-FFF2-40B4-BE49-F238E27FC236}">
                    <a16:creationId xmlns:a16="http://schemas.microsoft.com/office/drawing/2014/main" id="{C3AE5DC6-FF05-C127-39B2-42E40E1615FE}"/>
                  </a:ext>
                </a:extLst>
              </p:cNvPr>
              <p:cNvSpPr/>
              <p:nvPr/>
            </p:nvSpPr>
            <p:spPr>
              <a:xfrm>
                <a:off x="8841361" y="2333542"/>
                <a:ext cx="1575926" cy="1438577"/>
              </a:xfrm>
              <a:prstGeom prst="rect">
                <a:avLst/>
              </a:prstGeom>
            </p:spPr>
            <p:txBody>
              <a:bodyPr wrap="square" lIns="0" rIns="0">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800" b="0" i="0" u="none" strike="noStrike" kern="1200" cap="none" spc="100" normalizeH="0" baseline="0" noProof="0" dirty="0">
                  <a:ln>
                    <a:noFill/>
                  </a:ln>
                  <a:solidFill>
                    <a:srgbClr val="000000">
                      <a:lumMod val="75000"/>
                      <a:lumOff val="25000"/>
                    </a:srgbClr>
                  </a:solidFill>
                  <a:effectLst/>
                  <a:uLnTx/>
                  <a:uFillTx/>
                  <a:latin typeface="Segoe UI Light" panose="020B0502040204020203" pitchFamily="34" charset="0"/>
                  <a:ea typeface="+mn-ea"/>
                  <a:cs typeface="Segoe UI Light" panose="020B0502040204020203" pitchFamily="34" charset="0"/>
                </a:endParaRPr>
              </a:p>
            </p:txBody>
          </p:sp>
        </p:grpSp>
        <p:sp>
          <p:nvSpPr>
            <p:cNvPr id="420" name="TextBox 419">
              <a:extLst>
                <a:ext uri="{FF2B5EF4-FFF2-40B4-BE49-F238E27FC236}">
                  <a16:creationId xmlns:a16="http://schemas.microsoft.com/office/drawing/2014/main" id="{A0F65F50-6B7F-17D9-8EF2-C86C0D5CA42A}"/>
                </a:ext>
              </a:extLst>
            </p:cNvPr>
            <p:cNvSpPr txBox="1"/>
            <p:nvPr/>
          </p:nvSpPr>
          <p:spPr>
            <a:xfrm>
              <a:off x="2312006" y="3773249"/>
              <a:ext cx="1221725" cy="747431"/>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1</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21" name="TextBox 420">
              <a:extLst>
                <a:ext uri="{FF2B5EF4-FFF2-40B4-BE49-F238E27FC236}">
                  <a16:creationId xmlns:a16="http://schemas.microsoft.com/office/drawing/2014/main" id="{68222C4C-CC2A-4FB7-3AA9-A03C17D6507F}"/>
                </a:ext>
              </a:extLst>
            </p:cNvPr>
            <p:cNvSpPr txBox="1"/>
            <p:nvPr/>
          </p:nvSpPr>
          <p:spPr>
            <a:xfrm>
              <a:off x="4421934" y="2734053"/>
              <a:ext cx="1194695" cy="57723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2</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sp>
          <p:nvSpPr>
            <p:cNvPr id="422" name="TextBox 421">
              <a:extLst>
                <a:ext uri="{FF2B5EF4-FFF2-40B4-BE49-F238E27FC236}">
                  <a16:creationId xmlns:a16="http://schemas.microsoft.com/office/drawing/2014/main" id="{3E0CFAE9-C898-69DE-2130-BAC7FEF91122}"/>
                </a:ext>
              </a:extLst>
            </p:cNvPr>
            <p:cNvSpPr txBox="1"/>
            <p:nvPr/>
          </p:nvSpPr>
          <p:spPr>
            <a:xfrm>
              <a:off x="6508619" y="1624446"/>
              <a:ext cx="1194695" cy="57723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3</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23" name="TextBox 422">
              <a:extLst>
                <a:ext uri="{FF2B5EF4-FFF2-40B4-BE49-F238E27FC236}">
                  <a16:creationId xmlns:a16="http://schemas.microsoft.com/office/drawing/2014/main" id="{84FB6FB8-0A8B-ECF9-D3F0-C33E68DD2BFC}"/>
                </a:ext>
              </a:extLst>
            </p:cNvPr>
            <p:cNvSpPr txBox="1"/>
            <p:nvPr/>
          </p:nvSpPr>
          <p:spPr>
            <a:xfrm>
              <a:off x="8578184" y="570675"/>
              <a:ext cx="1166113" cy="57723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4</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grpSp>
      <p:grpSp>
        <p:nvGrpSpPr>
          <p:cNvPr id="490" name="Group 489">
            <a:extLst>
              <a:ext uri="{FF2B5EF4-FFF2-40B4-BE49-F238E27FC236}">
                <a16:creationId xmlns:a16="http://schemas.microsoft.com/office/drawing/2014/main" id="{DA83643C-50F0-8309-40A4-3C5393BC106D}"/>
              </a:ext>
            </a:extLst>
          </p:cNvPr>
          <p:cNvGrpSpPr/>
          <p:nvPr/>
        </p:nvGrpSpPr>
        <p:grpSpPr>
          <a:xfrm>
            <a:off x="4870560" y="25578"/>
            <a:ext cx="4167382" cy="2731228"/>
            <a:chOff x="2298447" y="683920"/>
            <a:chExt cx="7914068" cy="5292224"/>
          </a:xfrm>
        </p:grpSpPr>
        <p:grpSp>
          <p:nvGrpSpPr>
            <p:cNvPr id="522" name="Group 521">
              <a:extLst>
                <a:ext uri="{FF2B5EF4-FFF2-40B4-BE49-F238E27FC236}">
                  <a16:creationId xmlns:a16="http://schemas.microsoft.com/office/drawing/2014/main" id="{9DCA339A-2F3A-9A90-9F9B-61BF4437FC2C}"/>
                </a:ext>
              </a:extLst>
            </p:cNvPr>
            <p:cNvGrpSpPr/>
            <p:nvPr/>
          </p:nvGrpSpPr>
          <p:grpSpPr>
            <a:xfrm>
              <a:off x="2308225" y="4358480"/>
              <a:ext cx="1634330" cy="1617664"/>
              <a:chOff x="965200" y="3238500"/>
              <a:chExt cx="1634330" cy="1617663"/>
            </a:xfrm>
          </p:grpSpPr>
          <p:sp>
            <p:nvSpPr>
              <p:cNvPr id="526" name="Rectangle 525">
                <a:extLst>
                  <a:ext uri="{FF2B5EF4-FFF2-40B4-BE49-F238E27FC236}">
                    <a16:creationId xmlns:a16="http://schemas.microsoft.com/office/drawing/2014/main" id="{9F9F8721-FC13-815E-B5CA-A45083BD4B20}"/>
                  </a:ext>
                </a:extLst>
              </p:cNvPr>
              <p:cNvSpPr/>
              <p:nvPr/>
            </p:nvSpPr>
            <p:spPr>
              <a:xfrm rot="5400000">
                <a:off x="1695449" y="2524919"/>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7" name="Rectangle 526">
                <a:extLst>
                  <a:ext uri="{FF2B5EF4-FFF2-40B4-BE49-F238E27FC236}">
                    <a16:creationId xmlns:a16="http://schemas.microsoft.com/office/drawing/2014/main" id="{F8C38B77-C4E3-45A1-3BCC-36A214A47100}"/>
                  </a:ext>
                </a:extLst>
              </p:cNvPr>
              <p:cNvSpPr/>
              <p:nvPr/>
            </p:nvSpPr>
            <p:spPr>
              <a:xfrm>
                <a:off x="965200" y="3238500"/>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4" name="Group 513">
              <a:extLst>
                <a:ext uri="{FF2B5EF4-FFF2-40B4-BE49-F238E27FC236}">
                  <a16:creationId xmlns:a16="http://schemas.microsoft.com/office/drawing/2014/main" id="{FB7523A1-EE8C-5576-6FE5-D8F0B7796C84}"/>
                </a:ext>
              </a:extLst>
            </p:cNvPr>
            <p:cNvGrpSpPr/>
            <p:nvPr/>
          </p:nvGrpSpPr>
          <p:grpSpPr>
            <a:xfrm>
              <a:off x="4405270" y="3291682"/>
              <a:ext cx="1634330" cy="1617664"/>
              <a:chOff x="3065066" y="2466182"/>
              <a:chExt cx="1634330" cy="1617663"/>
            </a:xfrm>
          </p:grpSpPr>
          <p:sp>
            <p:nvSpPr>
              <p:cNvPr id="520" name="Rectangle 519">
                <a:extLst>
                  <a:ext uri="{FF2B5EF4-FFF2-40B4-BE49-F238E27FC236}">
                    <a16:creationId xmlns:a16="http://schemas.microsoft.com/office/drawing/2014/main" id="{5AD3B59F-78F8-9E2D-2F1A-9B4AB8340C8C}"/>
                  </a:ext>
                </a:extLst>
              </p:cNvPr>
              <p:cNvSpPr/>
              <p:nvPr/>
            </p:nvSpPr>
            <p:spPr>
              <a:xfrm rot="5400000">
                <a:off x="3795315" y="1752601"/>
                <a:ext cx="190500" cy="1617663"/>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1" name="Rectangle 520">
                <a:extLst>
                  <a:ext uri="{FF2B5EF4-FFF2-40B4-BE49-F238E27FC236}">
                    <a16:creationId xmlns:a16="http://schemas.microsoft.com/office/drawing/2014/main" id="{BDB4BAEB-598F-7CD0-42D4-99D9A8B5F48F}"/>
                  </a:ext>
                </a:extLst>
              </p:cNvPr>
              <p:cNvSpPr/>
              <p:nvPr/>
            </p:nvSpPr>
            <p:spPr>
              <a:xfrm>
                <a:off x="3065066" y="2466182"/>
                <a:ext cx="190500" cy="1617663"/>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7" name="Group 506">
              <a:extLst>
                <a:ext uri="{FF2B5EF4-FFF2-40B4-BE49-F238E27FC236}">
                  <a16:creationId xmlns:a16="http://schemas.microsoft.com/office/drawing/2014/main" id="{94404B9A-1DD1-55E3-10A8-E1F93788AACE}"/>
                </a:ext>
              </a:extLst>
            </p:cNvPr>
            <p:cNvGrpSpPr/>
            <p:nvPr/>
          </p:nvGrpSpPr>
          <p:grpSpPr>
            <a:xfrm>
              <a:off x="6491952" y="2221706"/>
              <a:ext cx="1634330" cy="1617664"/>
              <a:chOff x="5118301" y="1907383"/>
              <a:chExt cx="1634330" cy="1617663"/>
            </a:xfrm>
          </p:grpSpPr>
          <p:sp>
            <p:nvSpPr>
              <p:cNvPr id="512" name="Rectangle 511">
                <a:extLst>
                  <a:ext uri="{FF2B5EF4-FFF2-40B4-BE49-F238E27FC236}">
                    <a16:creationId xmlns:a16="http://schemas.microsoft.com/office/drawing/2014/main" id="{D999B20D-C3E9-1CC4-5373-6A46A9B8067F}"/>
                  </a:ext>
                </a:extLst>
              </p:cNvPr>
              <p:cNvSpPr/>
              <p:nvPr/>
            </p:nvSpPr>
            <p:spPr>
              <a:xfrm rot="5400000">
                <a:off x="5848550" y="1193802"/>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 name="Rectangle 512">
                <a:extLst>
                  <a:ext uri="{FF2B5EF4-FFF2-40B4-BE49-F238E27FC236}">
                    <a16:creationId xmlns:a16="http://schemas.microsoft.com/office/drawing/2014/main" id="{0C53FEC2-4365-E1DE-04C5-A1B5B3759EAF}"/>
                  </a:ext>
                </a:extLst>
              </p:cNvPr>
              <p:cNvSpPr/>
              <p:nvPr/>
            </p:nvSpPr>
            <p:spPr>
              <a:xfrm>
                <a:off x="5118301" y="1907383"/>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0" name="Group 499">
              <a:extLst>
                <a:ext uri="{FF2B5EF4-FFF2-40B4-BE49-F238E27FC236}">
                  <a16:creationId xmlns:a16="http://schemas.microsoft.com/office/drawing/2014/main" id="{0F2CC88B-2AE7-5275-17FD-A18B8778ECB6}"/>
                </a:ext>
              </a:extLst>
            </p:cNvPr>
            <p:cNvGrpSpPr/>
            <p:nvPr/>
          </p:nvGrpSpPr>
          <p:grpSpPr>
            <a:xfrm>
              <a:off x="8578185" y="1119980"/>
              <a:ext cx="1634330" cy="1513479"/>
              <a:chOff x="7167767" y="1101725"/>
              <a:chExt cx="1634330" cy="1513478"/>
            </a:xfrm>
          </p:grpSpPr>
          <p:sp>
            <p:nvSpPr>
              <p:cNvPr id="505" name="Rectangle 504">
                <a:extLst>
                  <a:ext uri="{FF2B5EF4-FFF2-40B4-BE49-F238E27FC236}">
                    <a16:creationId xmlns:a16="http://schemas.microsoft.com/office/drawing/2014/main" id="{C3452B21-7DF3-7920-39F0-7EDB72F1F1C8}"/>
                  </a:ext>
                </a:extLst>
              </p:cNvPr>
              <p:cNvSpPr/>
              <p:nvPr/>
            </p:nvSpPr>
            <p:spPr>
              <a:xfrm rot="5400000">
                <a:off x="7898016" y="388144"/>
                <a:ext cx="190500" cy="1617663"/>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6" name="Rectangle 505">
                <a:extLst>
                  <a:ext uri="{FF2B5EF4-FFF2-40B4-BE49-F238E27FC236}">
                    <a16:creationId xmlns:a16="http://schemas.microsoft.com/office/drawing/2014/main" id="{FED0ACAC-F6F8-C9DC-746D-06FBC80560E1}"/>
                  </a:ext>
                </a:extLst>
              </p:cNvPr>
              <p:cNvSpPr/>
              <p:nvPr/>
            </p:nvSpPr>
            <p:spPr>
              <a:xfrm>
                <a:off x="7167767" y="1101725"/>
                <a:ext cx="190499" cy="1513478"/>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96" name="TextBox 495">
              <a:extLst>
                <a:ext uri="{FF2B5EF4-FFF2-40B4-BE49-F238E27FC236}">
                  <a16:creationId xmlns:a16="http://schemas.microsoft.com/office/drawing/2014/main" id="{43C23A11-9BB7-D43F-4813-00012EEBB10F}"/>
                </a:ext>
              </a:extLst>
            </p:cNvPr>
            <p:cNvSpPr txBox="1"/>
            <p:nvPr/>
          </p:nvSpPr>
          <p:spPr>
            <a:xfrm>
              <a:off x="2298447" y="3891020"/>
              <a:ext cx="1167315" cy="45509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5</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97" name="TextBox 496">
              <a:extLst>
                <a:ext uri="{FF2B5EF4-FFF2-40B4-BE49-F238E27FC236}">
                  <a16:creationId xmlns:a16="http://schemas.microsoft.com/office/drawing/2014/main" id="{E4273B3E-9354-5B88-8447-91FE7097B012}"/>
                </a:ext>
              </a:extLst>
            </p:cNvPr>
            <p:cNvSpPr txBox="1"/>
            <p:nvPr/>
          </p:nvSpPr>
          <p:spPr>
            <a:xfrm>
              <a:off x="4365838" y="2802991"/>
              <a:ext cx="1090329" cy="45509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6</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sp>
          <p:nvSpPr>
            <p:cNvPr id="498" name="TextBox 497">
              <a:extLst>
                <a:ext uri="{FF2B5EF4-FFF2-40B4-BE49-F238E27FC236}">
                  <a16:creationId xmlns:a16="http://schemas.microsoft.com/office/drawing/2014/main" id="{0AA7B4D4-ADA2-AD5F-7295-72B5EAF94517}"/>
                </a:ext>
              </a:extLst>
            </p:cNvPr>
            <p:cNvSpPr txBox="1"/>
            <p:nvPr/>
          </p:nvSpPr>
          <p:spPr>
            <a:xfrm>
              <a:off x="6479506" y="1757481"/>
              <a:ext cx="1168131" cy="45509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7</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99" name="TextBox 498">
              <a:extLst>
                <a:ext uri="{FF2B5EF4-FFF2-40B4-BE49-F238E27FC236}">
                  <a16:creationId xmlns:a16="http://schemas.microsoft.com/office/drawing/2014/main" id="{97CDBC8E-BC91-DF70-582F-6CE906FBCCB8}"/>
                </a:ext>
              </a:extLst>
            </p:cNvPr>
            <p:cNvSpPr txBox="1"/>
            <p:nvPr/>
          </p:nvSpPr>
          <p:spPr>
            <a:xfrm>
              <a:off x="8578185" y="683920"/>
              <a:ext cx="1099244" cy="41746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8</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grpSp>
      <p:pic>
        <p:nvPicPr>
          <p:cNvPr id="531" name="Graphic 530" descr="Bar chart with solid fill">
            <a:extLst>
              <a:ext uri="{FF2B5EF4-FFF2-40B4-BE49-F238E27FC236}">
                <a16:creationId xmlns:a16="http://schemas.microsoft.com/office/drawing/2014/main" id="{2083D4C6-A3AF-26DA-64E6-B27FE077E3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8058" y="2188180"/>
            <a:ext cx="390779" cy="368003"/>
          </a:xfrm>
          <a:prstGeom prst="rect">
            <a:avLst/>
          </a:prstGeom>
        </p:spPr>
      </p:pic>
      <p:sp>
        <p:nvSpPr>
          <p:cNvPr id="533" name="TextBox 532">
            <a:extLst>
              <a:ext uri="{FF2B5EF4-FFF2-40B4-BE49-F238E27FC236}">
                <a16:creationId xmlns:a16="http://schemas.microsoft.com/office/drawing/2014/main" id="{E27AEACA-43F4-66A8-4ECC-A1F2F57BAD85}"/>
              </a:ext>
            </a:extLst>
          </p:cNvPr>
          <p:cNvSpPr txBox="1"/>
          <p:nvPr/>
        </p:nvSpPr>
        <p:spPr>
          <a:xfrm>
            <a:off x="-78107" y="3028609"/>
            <a:ext cx="1169429" cy="523220"/>
          </a:xfrm>
          <a:prstGeom prst="rect">
            <a:avLst/>
          </a:prstGeom>
          <a:noFill/>
        </p:spPr>
        <p:txBody>
          <a:bodyPr wrap="square" rtlCol="0">
            <a:spAutoFit/>
          </a:bodyPr>
          <a:lstStyle/>
          <a:p>
            <a:pPr algn="ctr"/>
            <a:r>
              <a:rPr lang="en-US" i="1" dirty="0"/>
              <a:t>Stakeholder </a:t>
            </a:r>
          </a:p>
          <a:p>
            <a:pPr algn="ctr"/>
            <a:r>
              <a:rPr lang="en-US" i="1" dirty="0"/>
              <a:t>meeting</a:t>
            </a:r>
          </a:p>
        </p:txBody>
      </p:sp>
      <p:sp>
        <p:nvSpPr>
          <p:cNvPr id="534" name="TextBox 533">
            <a:extLst>
              <a:ext uri="{FF2B5EF4-FFF2-40B4-BE49-F238E27FC236}">
                <a16:creationId xmlns:a16="http://schemas.microsoft.com/office/drawing/2014/main" id="{8F2DE394-3B08-F57C-7D30-DD23B793C954}"/>
              </a:ext>
            </a:extLst>
          </p:cNvPr>
          <p:cNvSpPr txBox="1"/>
          <p:nvPr/>
        </p:nvSpPr>
        <p:spPr>
          <a:xfrm>
            <a:off x="1116282" y="2257776"/>
            <a:ext cx="1070525" cy="738664"/>
          </a:xfrm>
          <a:prstGeom prst="rect">
            <a:avLst/>
          </a:prstGeom>
          <a:noFill/>
        </p:spPr>
        <p:txBody>
          <a:bodyPr wrap="square" rtlCol="0">
            <a:spAutoFit/>
          </a:bodyPr>
          <a:lstStyle/>
          <a:p>
            <a:pPr algn="ctr"/>
            <a:r>
              <a:rPr lang="en-US" i="1" dirty="0"/>
              <a:t>Problem </a:t>
            </a:r>
          </a:p>
          <a:p>
            <a:pPr algn="ctr"/>
            <a:r>
              <a:rPr lang="en-US" i="1" dirty="0"/>
              <a:t>Statement</a:t>
            </a:r>
          </a:p>
          <a:p>
            <a:pPr algn="ctr"/>
            <a:r>
              <a:rPr lang="en-US" i="1" dirty="0"/>
              <a:t> definition</a:t>
            </a:r>
          </a:p>
        </p:txBody>
      </p:sp>
      <p:sp>
        <p:nvSpPr>
          <p:cNvPr id="535" name="TextBox 534">
            <a:extLst>
              <a:ext uri="{FF2B5EF4-FFF2-40B4-BE49-F238E27FC236}">
                <a16:creationId xmlns:a16="http://schemas.microsoft.com/office/drawing/2014/main" id="{8FE8CA93-3309-C1C5-F954-15EABFC2C592}"/>
              </a:ext>
            </a:extLst>
          </p:cNvPr>
          <p:cNvSpPr txBox="1"/>
          <p:nvPr/>
        </p:nvSpPr>
        <p:spPr>
          <a:xfrm>
            <a:off x="2409851" y="1992644"/>
            <a:ext cx="944676" cy="523220"/>
          </a:xfrm>
          <a:prstGeom prst="rect">
            <a:avLst/>
          </a:prstGeom>
          <a:noFill/>
        </p:spPr>
        <p:txBody>
          <a:bodyPr wrap="square" rtlCol="0">
            <a:spAutoFit/>
          </a:bodyPr>
          <a:lstStyle/>
          <a:p>
            <a:pPr algn="ctr"/>
            <a:r>
              <a:rPr lang="en-US" i="1" dirty="0"/>
              <a:t>Research &amp; study</a:t>
            </a:r>
          </a:p>
        </p:txBody>
      </p:sp>
      <p:sp>
        <p:nvSpPr>
          <p:cNvPr id="536" name="TextBox 535">
            <a:extLst>
              <a:ext uri="{FF2B5EF4-FFF2-40B4-BE49-F238E27FC236}">
                <a16:creationId xmlns:a16="http://schemas.microsoft.com/office/drawing/2014/main" id="{A2D41E47-0853-B3A6-113B-92F42BF3CD77}"/>
              </a:ext>
            </a:extLst>
          </p:cNvPr>
          <p:cNvSpPr txBox="1"/>
          <p:nvPr/>
        </p:nvSpPr>
        <p:spPr>
          <a:xfrm>
            <a:off x="3532869" y="1391091"/>
            <a:ext cx="1242595" cy="738664"/>
          </a:xfrm>
          <a:prstGeom prst="rect">
            <a:avLst/>
          </a:prstGeom>
          <a:noFill/>
        </p:spPr>
        <p:txBody>
          <a:bodyPr wrap="square" rtlCol="0">
            <a:spAutoFit/>
          </a:bodyPr>
          <a:lstStyle/>
          <a:p>
            <a:pPr algn="ctr"/>
            <a:r>
              <a:rPr lang="en-US" i="1" dirty="0"/>
              <a:t>Survey setup &amp;</a:t>
            </a:r>
          </a:p>
          <a:p>
            <a:pPr algn="ctr"/>
            <a:r>
              <a:rPr lang="en-US" i="1" dirty="0"/>
              <a:t>Publishing it</a:t>
            </a:r>
          </a:p>
        </p:txBody>
      </p:sp>
      <p:sp>
        <p:nvSpPr>
          <p:cNvPr id="537" name="TextBox 536">
            <a:extLst>
              <a:ext uri="{FF2B5EF4-FFF2-40B4-BE49-F238E27FC236}">
                <a16:creationId xmlns:a16="http://schemas.microsoft.com/office/drawing/2014/main" id="{ABE71F91-2421-371A-5B89-B1BD8C80B766}"/>
              </a:ext>
            </a:extLst>
          </p:cNvPr>
          <p:cNvSpPr txBox="1"/>
          <p:nvPr/>
        </p:nvSpPr>
        <p:spPr>
          <a:xfrm>
            <a:off x="4878022" y="2687955"/>
            <a:ext cx="1172872" cy="523220"/>
          </a:xfrm>
          <a:prstGeom prst="rect">
            <a:avLst/>
          </a:prstGeom>
          <a:noFill/>
        </p:spPr>
        <p:txBody>
          <a:bodyPr wrap="square" rtlCol="0">
            <a:spAutoFit/>
          </a:bodyPr>
          <a:lstStyle/>
          <a:p>
            <a:pPr algn="ctr"/>
            <a:r>
              <a:rPr lang="en-US" i="1" dirty="0"/>
              <a:t> Data </a:t>
            </a:r>
          </a:p>
          <a:p>
            <a:pPr algn="ctr"/>
            <a:r>
              <a:rPr lang="en-US" i="1" dirty="0"/>
              <a:t>Assessment</a:t>
            </a:r>
          </a:p>
        </p:txBody>
      </p:sp>
      <p:sp>
        <p:nvSpPr>
          <p:cNvPr id="539" name="TextBox 538">
            <a:extLst>
              <a:ext uri="{FF2B5EF4-FFF2-40B4-BE49-F238E27FC236}">
                <a16:creationId xmlns:a16="http://schemas.microsoft.com/office/drawing/2014/main" id="{FE1E791D-A51D-E262-3EFB-5023C15D9529}"/>
              </a:ext>
            </a:extLst>
          </p:cNvPr>
          <p:cNvSpPr txBox="1"/>
          <p:nvPr/>
        </p:nvSpPr>
        <p:spPr>
          <a:xfrm>
            <a:off x="8254186" y="917518"/>
            <a:ext cx="924347" cy="523220"/>
          </a:xfrm>
          <a:prstGeom prst="rect">
            <a:avLst/>
          </a:prstGeom>
          <a:noFill/>
        </p:spPr>
        <p:txBody>
          <a:bodyPr wrap="square" rtlCol="0">
            <a:spAutoFit/>
          </a:bodyPr>
          <a:lstStyle/>
          <a:p>
            <a:pPr algn="ctr"/>
            <a:r>
              <a:rPr lang="en-US" i="1" dirty="0"/>
              <a:t>Data</a:t>
            </a:r>
          </a:p>
          <a:p>
            <a:pPr algn="ctr"/>
            <a:r>
              <a:rPr lang="en-US" i="1" dirty="0"/>
              <a:t>Pipeline</a:t>
            </a:r>
          </a:p>
        </p:txBody>
      </p:sp>
      <p:sp>
        <p:nvSpPr>
          <p:cNvPr id="540" name="TextBox 539">
            <a:extLst>
              <a:ext uri="{FF2B5EF4-FFF2-40B4-BE49-F238E27FC236}">
                <a16:creationId xmlns:a16="http://schemas.microsoft.com/office/drawing/2014/main" id="{5CA6FB9A-02A9-F903-B15E-DECA44E616CB}"/>
              </a:ext>
            </a:extLst>
          </p:cNvPr>
          <p:cNvSpPr txBox="1"/>
          <p:nvPr/>
        </p:nvSpPr>
        <p:spPr>
          <a:xfrm>
            <a:off x="7160870" y="1501771"/>
            <a:ext cx="998253" cy="523220"/>
          </a:xfrm>
          <a:prstGeom prst="rect">
            <a:avLst/>
          </a:prstGeom>
          <a:noFill/>
        </p:spPr>
        <p:txBody>
          <a:bodyPr wrap="square" rtlCol="0">
            <a:spAutoFit/>
          </a:bodyPr>
          <a:lstStyle/>
          <a:p>
            <a:pPr algn="ctr"/>
            <a:r>
              <a:rPr lang="en-US" i="1" dirty="0"/>
              <a:t>ML </a:t>
            </a:r>
          </a:p>
          <a:p>
            <a:pPr algn="ctr"/>
            <a:r>
              <a:rPr lang="en-US" i="1" dirty="0"/>
              <a:t>Algorithm</a:t>
            </a:r>
          </a:p>
        </p:txBody>
      </p:sp>
      <p:sp>
        <p:nvSpPr>
          <p:cNvPr id="541" name="TextBox 540">
            <a:extLst>
              <a:ext uri="{FF2B5EF4-FFF2-40B4-BE49-F238E27FC236}">
                <a16:creationId xmlns:a16="http://schemas.microsoft.com/office/drawing/2014/main" id="{EFAFC110-A424-435F-D65B-49BF51A7512E}"/>
              </a:ext>
            </a:extLst>
          </p:cNvPr>
          <p:cNvSpPr txBox="1"/>
          <p:nvPr/>
        </p:nvSpPr>
        <p:spPr>
          <a:xfrm>
            <a:off x="6303910" y="2070608"/>
            <a:ext cx="651858" cy="738664"/>
          </a:xfrm>
          <a:prstGeom prst="rect">
            <a:avLst/>
          </a:prstGeom>
          <a:noFill/>
        </p:spPr>
        <p:txBody>
          <a:bodyPr wrap="square" rtlCol="0">
            <a:spAutoFit/>
          </a:bodyPr>
          <a:lstStyle/>
          <a:p>
            <a:pPr algn="ctr"/>
            <a:r>
              <a:rPr lang="en-US" i="1" dirty="0"/>
              <a:t>Initial </a:t>
            </a:r>
          </a:p>
          <a:p>
            <a:pPr algn="ctr"/>
            <a:r>
              <a:rPr lang="en-US" i="1" dirty="0"/>
              <a:t>DB</a:t>
            </a:r>
          </a:p>
          <a:p>
            <a:pPr algn="ctr"/>
            <a:r>
              <a:rPr lang="en-US" i="1" dirty="0"/>
              <a:t>setup</a:t>
            </a:r>
          </a:p>
        </p:txBody>
      </p:sp>
      <p:pic>
        <p:nvPicPr>
          <p:cNvPr id="13" name="Graphic 12" descr="Arrow: Straight with solid fill">
            <a:extLst>
              <a:ext uri="{FF2B5EF4-FFF2-40B4-BE49-F238E27FC236}">
                <a16:creationId xmlns:a16="http://schemas.microsoft.com/office/drawing/2014/main" id="{987851A8-5894-990D-125B-DF3C8FB982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39231">
            <a:off x="2653706" y="3354314"/>
            <a:ext cx="6752670" cy="952484"/>
          </a:xfrm>
          <a:prstGeom prst="rect">
            <a:avLst/>
          </a:prstGeom>
        </p:spPr>
      </p:pic>
      <p:pic>
        <p:nvPicPr>
          <p:cNvPr id="15" name="Graphic 14" descr="Database with solid fill">
            <a:extLst>
              <a:ext uri="{FF2B5EF4-FFF2-40B4-BE49-F238E27FC236}">
                <a16:creationId xmlns:a16="http://schemas.microsoft.com/office/drawing/2014/main" id="{34102241-D4BA-0101-6F2E-E990CC7641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00564" y="1591479"/>
            <a:ext cx="351319" cy="351319"/>
          </a:xfrm>
          <a:prstGeom prst="rect">
            <a:avLst/>
          </a:prstGeom>
        </p:spPr>
      </p:pic>
      <p:pic>
        <p:nvPicPr>
          <p:cNvPr id="17" name="Graphic 16" descr="Continuous Improvement with solid fill">
            <a:extLst>
              <a:ext uri="{FF2B5EF4-FFF2-40B4-BE49-F238E27FC236}">
                <a16:creationId xmlns:a16="http://schemas.microsoft.com/office/drawing/2014/main" id="{2A17CF70-A8D4-8A00-40A3-84C67CE690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03584" y="988102"/>
            <a:ext cx="435045" cy="435045"/>
          </a:xfrm>
          <a:prstGeom prst="rect">
            <a:avLst/>
          </a:prstGeom>
        </p:spPr>
      </p:pic>
      <p:pic>
        <p:nvPicPr>
          <p:cNvPr id="19" name="Graphic 18" descr="Workflow with solid fill">
            <a:extLst>
              <a:ext uri="{FF2B5EF4-FFF2-40B4-BE49-F238E27FC236}">
                <a16:creationId xmlns:a16="http://schemas.microsoft.com/office/drawing/2014/main" id="{F507D4F3-0CE2-6E2D-7C16-893E1D2D9D3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61611" y="484528"/>
            <a:ext cx="359341" cy="359341"/>
          </a:xfrm>
          <a:prstGeom prst="rect">
            <a:avLst/>
          </a:prstGeom>
        </p:spPr>
      </p:pic>
    </p:spTree>
    <p:extLst>
      <p:ext uri="{BB962C8B-B14F-4D97-AF65-F5344CB8AC3E}">
        <p14:creationId xmlns:p14="http://schemas.microsoft.com/office/powerpoint/2010/main" val="2419352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13637" y="102131"/>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Challenges and Solutions: </a:t>
            </a:r>
          </a:p>
        </p:txBody>
      </p:sp>
      <p:grpSp>
        <p:nvGrpSpPr>
          <p:cNvPr id="428" name="Group 427">
            <a:extLst>
              <a:ext uri="{FF2B5EF4-FFF2-40B4-BE49-F238E27FC236}">
                <a16:creationId xmlns:a16="http://schemas.microsoft.com/office/drawing/2014/main" id="{A5B81C14-3D21-E5D1-CCC3-8CCB9D304EDE}"/>
              </a:ext>
            </a:extLst>
          </p:cNvPr>
          <p:cNvGrpSpPr/>
          <p:nvPr/>
        </p:nvGrpSpPr>
        <p:grpSpPr>
          <a:xfrm>
            <a:off x="5787277" y="1296242"/>
            <a:ext cx="2637796" cy="3420461"/>
            <a:chOff x="5783743" y="1471851"/>
            <a:chExt cx="2637796" cy="3420461"/>
          </a:xfrm>
        </p:grpSpPr>
        <p:grpSp>
          <p:nvGrpSpPr>
            <p:cNvPr id="4" name="Group 3">
              <a:extLst>
                <a:ext uri="{FF2B5EF4-FFF2-40B4-BE49-F238E27FC236}">
                  <a16:creationId xmlns:a16="http://schemas.microsoft.com/office/drawing/2014/main" id="{EA929031-76F3-B354-9923-C46F8F4B2930}"/>
                </a:ext>
              </a:extLst>
            </p:cNvPr>
            <p:cNvGrpSpPr/>
            <p:nvPr/>
          </p:nvGrpSpPr>
          <p:grpSpPr>
            <a:xfrm>
              <a:off x="5783743" y="1471851"/>
              <a:ext cx="2637796" cy="1824870"/>
              <a:chOff x="2589868" y="1191692"/>
              <a:chExt cx="2732257" cy="1823414"/>
            </a:xfrm>
          </p:grpSpPr>
          <p:sp>
            <p:nvSpPr>
              <p:cNvPr id="16" name="TextBox 15">
                <a:extLst>
                  <a:ext uri="{FF2B5EF4-FFF2-40B4-BE49-F238E27FC236}">
                    <a16:creationId xmlns:a16="http://schemas.microsoft.com/office/drawing/2014/main" id="{6CB23361-8359-904A-3C33-C45C2D216C9D}"/>
                  </a:ext>
                </a:extLst>
              </p:cNvPr>
              <p:cNvSpPr txBox="1"/>
              <p:nvPr/>
            </p:nvSpPr>
            <p:spPr>
              <a:xfrm>
                <a:off x="2671903" y="1200673"/>
                <a:ext cx="2650222" cy="1814433"/>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dirty="0"/>
                  <a:t>Project Management Plan</a:t>
                </a:r>
              </a:p>
              <a:p>
                <a:pPr marL="285750" indent="-285750">
                  <a:buClr>
                    <a:srgbClr val="FF725E"/>
                  </a:buClr>
                  <a:buFont typeface="Wingdings" panose="05000000000000000000" pitchFamily="2" charset="2"/>
                  <a:buChar char="l"/>
                </a:pPr>
                <a:r>
                  <a:rPr lang="en-CA" dirty="0"/>
                  <a:t>Project Documents</a:t>
                </a:r>
              </a:p>
              <a:p>
                <a:pPr marL="285750" indent="-285750">
                  <a:buClr>
                    <a:srgbClr val="FF725E"/>
                  </a:buClr>
                  <a:buFont typeface="Wingdings" panose="05000000000000000000" pitchFamily="2" charset="2"/>
                  <a:buChar char="l"/>
                </a:pPr>
                <a:r>
                  <a:rPr lang="en-CA" dirty="0"/>
                  <a:t>Project Milestones</a:t>
                </a:r>
              </a:p>
              <a:p>
                <a:pPr marL="285750" indent="-285750">
                  <a:buClr>
                    <a:srgbClr val="FF725E"/>
                  </a:buClr>
                  <a:buFont typeface="Wingdings" panose="05000000000000000000" pitchFamily="2" charset="2"/>
                  <a:buChar char="l"/>
                </a:pPr>
                <a:r>
                  <a:rPr lang="en-CA" dirty="0"/>
                  <a:t>Project Schedule</a:t>
                </a:r>
              </a:p>
              <a:p>
                <a:pPr marL="285750" indent="-285750">
                  <a:buClr>
                    <a:srgbClr val="FF725E"/>
                  </a:buClr>
                  <a:buFont typeface="Wingdings" panose="05000000000000000000" pitchFamily="2" charset="2"/>
                  <a:buChar char="l"/>
                </a:pPr>
                <a:r>
                  <a:rPr lang="en-CA" dirty="0"/>
                  <a:t>Risk Register </a:t>
                </a:r>
              </a:p>
              <a:p>
                <a:pPr marL="285750" indent="-285750">
                  <a:buClr>
                    <a:srgbClr val="FF725E"/>
                  </a:buClr>
                  <a:buFont typeface="Wingdings" panose="05000000000000000000" pitchFamily="2" charset="2"/>
                  <a:buChar char="l"/>
                </a:pPr>
                <a:r>
                  <a:rPr lang="en-CA" dirty="0"/>
                  <a:t>Requirement Gathering </a:t>
                </a:r>
              </a:p>
              <a:p>
                <a:pPr marL="285750" indent="-285750">
                  <a:buClr>
                    <a:srgbClr val="FF725E"/>
                  </a:buClr>
                  <a:buFont typeface="Wingdings" panose="05000000000000000000" pitchFamily="2" charset="2"/>
                  <a:buChar char="l"/>
                </a:pPr>
                <a:r>
                  <a:rPr lang="en-CA" dirty="0"/>
                  <a:t>Project Communication</a:t>
                </a:r>
              </a:p>
              <a:p>
                <a:pPr marL="285750" indent="-285750">
                  <a:buClr>
                    <a:srgbClr val="FF725E"/>
                  </a:buClr>
                  <a:buFont typeface="Wingdings" panose="05000000000000000000" pitchFamily="2" charset="2"/>
                  <a:buChar char="l"/>
                </a:pPr>
                <a:r>
                  <a:rPr lang="en-CA" dirty="0"/>
                  <a:t>…</a:t>
                </a:r>
              </a:p>
            </p:txBody>
          </p:sp>
          <p:sp>
            <p:nvSpPr>
              <p:cNvPr id="17" name="Double Bracket 16">
                <a:extLst>
                  <a:ext uri="{FF2B5EF4-FFF2-40B4-BE49-F238E27FC236}">
                    <a16:creationId xmlns:a16="http://schemas.microsoft.com/office/drawing/2014/main" id="{EA8DEF96-6053-F7D7-AD24-434716EA8482}"/>
                  </a:ext>
                </a:extLst>
              </p:cNvPr>
              <p:cNvSpPr/>
              <p:nvPr/>
            </p:nvSpPr>
            <p:spPr>
              <a:xfrm>
                <a:off x="2589868" y="1191692"/>
                <a:ext cx="2732257" cy="1793387"/>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5" name="Group 4">
              <a:extLst>
                <a:ext uri="{FF2B5EF4-FFF2-40B4-BE49-F238E27FC236}">
                  <a16:creationId xmlns:a16="http://schemas.microsoft.com/office/drawing/2014/main" id="{AA1D8718-F70D-3A70-CF1F-B974798E8729}"/>
                </a:ext>
              </a:extLst>
            </p:cNvPr>
            <p:cNvGrpSpPr/>
            <p:nvPr/>
          </p:nvGrpSpPr>
          <p:grpSpPr>
            <a:xfrm>
              <a:off x="5806346" y="4060382"/>
              <a:ext cx="2615193" cy="831930"/>
              <a:chOff x="2637240" y="4025574"/>
              <a:chExt cx="2919960" cy="830998"/>
            </a:xfrm>
          </p:grpSpPr>
          <p:sp>
            <p:nvSpPr>
              <p:cNvPr id="9" name="TextBox 8">
                <a:extLst>
                  <a:ext uri="{FF2B5EF4-FFF2-40B4-BE49-F238E27FC236}">
                    <a16:creationId xmlns:a16="http://schemas.microsoft.com/office/drawing/2014/main" id="{6CA4DD6F-DAB9-AB52-E21C-6F4D1606FBD8}"/>
                  </a:ext>
                </a:extLst>
              </p:cNvPr>
              <p:cNvSpPr txBox="1"/>
              <p:nvPr/>
            </p:nvSpPr>
            <p:spPr>
              <a:xfrm>
                <a:off x="2706526" y="4025574"/>
                <a:ext cx="2850674" cy="737836"/>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dirty="0"/>
                  <a:t>Change Request</a:t>
                </a:r>
              </a:p>
              <a:p>
                <a:pPr marL="285750" indent="-285750">
                  <a:buClr>
                    <a:srgbClr val="FF725E"/>
                  </a:buClr>
                  <a:buFont typeface="Wingdings" panose="05000000000000000000" pitchFamily="2" charset="2"/>
                  <a:buChar char="l"/>
                </a:pPr>
                <a:r>
                  <a:rPr lang="en-CA" dirty="0"/>
                  <a:t>Change log</a:t>
                </a:r>
              </a:p>
              <a:p>
                <a:pPr marL="285750" indent="-285750">
                  <a:buClr>
                    <a:srgbClr val="FF725E"/>
                  </a:buClr>
                  <a:buFont typeface="Wingdings" panose="05000000000000000000" pitchFamily="2" charset="2"/>
                  <a:buChar char="l"/>
                </a:pPr>
                <a:r>
                  <a:rPr lang="en-CA" dirty="0"/>
                  <a:t>Lesson Learned Register</a:t>
                </a:r>
              </a:p>
            </p:txBody>
          </p:sp>
          <p:sp>
            <p:nvSpPr>
              <p:cNvPr id="10" name="Double Bracket 9">
                <a:extLst>
                  <a:ext uri="{FF2B5EF4-FFF2-40B4-BE49-F238E27FC236}">
                    <a16:creationId xmlns:a16="http://schemas.microsoft.com/office/drawing/2014/main" id="{4C4061C4-F89C-C6A7-531D-02996D10702C}"/>
                  </a:ext>
                </a:extLst>
              </p:cNvPr>
              <p:cNvSpPr/>
              <p:nvPr/>
            </p:nvSpPr>
            <p:spPr>
              <a:xfrm>
                <a:off x="2637240" y="4030859"/>
                <a:ext cx="2919960" cy="825713"/>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27" name="Group 426">
              <a:extLst>
                <a:ext uri="{FF2B5EF4-FFF2-40B4-BE49-F238E27FC236}">
                  <a16:creationId xmlns:a16="http://schemas.microsoft.com/office/drawing/2014/main" id="{3F715CA6-FC1E-42D8-0E46-DC2961E2E128}"/>
                </a:ext>
              </a:extLst>
            </p:cNvPr>
            <p:cNvGrpSpPr/>
            <p:nvPr/>
          </p:nvGrpSpPr>
          <p:grpSpPr>
            <a:xfrm>
              <a:off x="6373901" y="3152415"/>
              <a:ext cx="1389190" cy="858154"/>
              <a:chOff x="6137398" y="2802592"/>
              <a:chExt cx="1389190" cy="858154"/>
            </a:xfrm>
          </p:grpSpPr>
          <p:grpSp>
            <p:nvGrpSpPr>
              <p:cNvPr id="3" name="Group 2">
                <a:extLst>
                  <a:ext uri="{FF2B5EF4-FFF2-40B4-BE49-F238E27FC236}">
                    <a16:creationId xmlns:a16="http://schemas.microsoft.com/office/drawing/2014/main" id="{57880A97-4D60-B4AE-F753-54E225620985}"/>
                  </a:ext>
                </a:extLst>
              </p:cNvPr>
              <p:cNvGrpSpPr/>
              <p:nvPr/>
            </p:nvGrpSpPr>
            <p:grpSpPr>
              <a:xfrm>
                <a:off x="6137398" y="2802592"/>
                <a:ext cx="1389190" cy="858154"/>
                <a:chOff x="1014963" y="2895179"/>
                <a:chExt cx="1518434" cy="1069806"/>
              </a:xfrm>
            </p:grpSpPr>
            <p:sp>
              <p:nvSpPr>
                <p:cNvPr id="19" name="Arrow: Curved Down 18">
                  <a:extLst>
                    <a:ext uri="{FF2B5EF4-FFF2-40B4-BE49-F238E27FC236}">
                      <a16:creationId xmlns:a16="http://schemas.microsoft.com/office/drawing/2014/main" id="{78ACDF43-7FD0-E597-008F-4DA47C666959}"/>
                    </a:ext>
                  </a:extLst>
                </p:cNvPr>
                <p:cNvSpPr/>
                <p:nvPr/>
              </p:nvSpPr>
              <p:spPr>
                <a:xfrm rot="16200000" flipV="1">
                  <a:off x="1812804" y="3125023"/>
                  <a:ext cx="950438" cy="490749"/>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0" name="Arrow: Curved Down 19">
                  <a:extLst>
                    <a:ext uri="{FF2B5EF4-FFF2-40B4-BE49-F238E27FC236}">
                      <a16:creationId xmlns:a16="http://schemas.microsoft.com/office/drawing/2014/main" id="{E75E3D3B-79AD-D128-2171-EBADE9AEE57D}"/>
                    </a:ext>
                  </a:extLst>
                </p:cNvPr>
                <p:cNvSpPr/>
                <p:nvPr/>
              </p:nvSpPr>
              <p:spPr>
                <a:xfrm rot="16200000" flipH="1">
                  <a:off x="754750" y="3214020"/>
                  <a:ext cx="1011178" cy="490751"/>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23" name="TextBox 22">
                <a:extLst>
                  <a:ext uri="{FF2B5EF4-FFF2-40B4-BE49-F238E27FC236}">
                    <a16:creationId xmlns:a16="http://schemas.microsoft.com/office/drawing/2014/main" id="{FAE964D8-9342-3A0B-D32B-3044879FA2A1}"/>
                  </a:ext>
                </a:extLst>
              </p:cNvPr>
              <p:cNvSpPr txBox="1"/>
              <p:nvPr/>
            </p:nvSpPr>
            <p:spPr>
              <a:xfrm>
                <a:off x="6259340" y="3020481"/>
                <a:ext cx="1145309" cy="338554"/>
              </a:xfrm>
              <a:prstGeom prst="rect">
                <a:avLst/>
              </a:prstGeom>
              <a:noFill/>
            </p:spPr>
            <p:txBody>
              <a:bodyPr wrap="square" rtlCol="0">
                <a:spAutoFit/>
              </a:bodyPr>
              <a:lstStyle/>
              <a:p>
                <a:pPr algn="ctr"/>
                <a:r>
                  <a:rPr lang="en-CA" sz="1600" b="1" dirty="0">
                    <a:solidFill>
                      <a:srgbClr val="FF725E"/>
                    </a:solidFill>
                  </a:rPr>
                  <a:t>Update</a:t>
                </a:r>
              </a:p>
            </p:txBody>
          </p:sp>
        </p:grpSp>
      </p:grpSp>
      <p:grpSp>
        <p:nvGrpSpPr>
          <p:cNvPr id="391" name="Group 390">
            <a:extLst>
              <a:ext uri="{FF2B5EF4-FFF2-40B4-BE49-F238E27FC236}">
                <a16:creationId xmlns:a16="http://schemas.microsoft.com/office/drawing/2014/main" id="{20523A39-90F3-62C8-FA8A-66E70E5DC890}"/>
              </a:ext>
            </a:extLst>
          </p:cNvPr>
          <p:cNvGrpSpPr/>
          <p:nvPr/>
        </p:nvGrpSpPr>
        <p:grpSpPr>
          <a:xfrm>
            <a:off x="320176" y="4158285"/>
            <a:ext cx="1413852" cy="725352"/>
            <a:chOff x="4132535" y="1540309"/>
            <a:chExt cx="1360250" cy="805697"/>
          </a:xfrm>
        </p:grpSpPr>
        <p:grpSp>
          <p:nvGrpSpPr>
            <p:cNvPr id="392" name="Google Shape;638;p35">
              <a:extLst>
                <a:ext uri="{FF2B5EF4-FFF2-40B4-BE49-F238E27FC236}">
                  <a16:creationId xmlns:a16="http://schemas.microsoft.com/office/drawing/2014/main" id="{0E5AC7E1-3970-42EA-EFA6-EF173D131C6B}"/>
                </a:ext>
              </a:extLst>
            </p:cNvPr>
            <p:cNvGrpSpPr/>
            <p:nvPr/>
          </p:nvGrpSpPr>
          <p:grpSpPr>
            <a:xfrm>
              <a:off x="4149460" y="1540309"/>
              <a:ext cx="1300364" cy="805697"/>
              <a:chOff x="713225" y="1832600"/>
              <a:chExt cx="845400" cy="904375"/>
            </a:xfrm>
          </p:grpSpPr>
          <p:sp>
            <p:nvSpPr>
              <p:cNvPr id="394" name="Google Shape;639;p35">
                <a:extLst>
                  <a:ext uri="{FF2B5EF4-FFF2-40B4-BE49-F238E27FC236}">
                    <a16:creationId xmlns:a16="http://schemas.microsoft.com/office/drawing/2014/main" id="{6AC5FFCF-AA74-5FC5-3089-1787B4CC935B}"/>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40;p35">
                <a:extLst>
                  <a:ext uri="{FF2B5EF4-FFF2-40B4-BE49-F238E27FC236}">
                    <a16:creationId xmlns:a16="http://schemas.microsoft.com/office/drawing/2014/main" id="{11CA76D9-BBB1-9FC7-89AB-EAA47FCF5C2A}"/>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TextBox 392">
              <a:extLst>
                <a:ext uri="{FF2B5EF4-FFF2-40B4-BE49-F238E27FC236}">
                  <a16:creationId xmlns:a16="http://schemas.microsoft.com/office/drawing/2014/main" id="{3CA043ED-2314-E406-C9D6-8BB99C41EDF6}"/>
                </a:ext>
              </a:extLst>
            </p:cNvPr>
            <p:cNvSpPr txBox="1"/>
            <p:nvPr/>
          </p:nvSpPr>
          <p:spPr>
            <a:xfrm>
              <a:off x="4132535" y="1660083"/>
              <a:ext cx="1360250" cy="543276"/>
            </a:xfrm>
            <a:prstGeom prst="rect">
              <a:avLst/>
            </a:prstGeom>
            <a:noFill/>
          </p:spPr>
          <p:txBody>
            <a:bodyPr wrap="square" rtlCol="0">
              <a:spAutoFit/>
            </a:bodyPr>
            <a:lstStyle/>
            <a:p>
              <a:pPr algn="ctr"/>
              <a:r>
                <a:rPr lang="en-CA" dirty="0"/>
                <a:t>Updated Work Performance</a:t>
              </a:r>
            </a:p>
          </p:txBody>
        </p:sp>
      </p:grpSp>
      <p:grpSp>
        <p:nvGrpSpPr>
          <p:cNvPr id="429" name="Group 428">
            <a:extLst>
              <a:ext uri="{FF2B5EF4-FFF2-40B4-BE49-F238E27FC236}">
                <a16:creationId xmlns:a16="http://schemas.microsoft.com/office/drawing/2014/main" id="{1E507033-F661-F4C4-25D4-63F7A7C5DC1F}"/>
              </a:ext>
            </a:extLst>
          </p:cNvPr>
          <p:cNvGrpSpPr/>
          <p:nvPr/>
        </p:nvGrpSpPr>
        <p:grpSpPr>
          <a:xfrm>
            <a:off x="420068" y="1234556"/>
            <a:ext cx="4171399" cy="2709399"/>
            <a:chOff x="169911" y="1229213"/>
            <a:chExt cx="4171399" cy="2709399"/>
          </a:xfrm>
        </p:grpSpPr>
        <p:grpSp>
          <p:nvGrpSpPr>
            <p:cNvPr id="27" name="Group 26">
              <a:extLst>
                <a:ext uri="{FF2B5EF4-FFF2-40B4-BE49-F238E27FC236}">
                  <a16:creationId xmlns:a16="http://schemas.microsoft.com/office/drawing/2014/main" id="{EB459CE1-A135-84B4-5C9E-7BD3CBBBD8C2}"/>
                </a:ext>
              </a:extLst>
            </p:cNvPr>
            <p:cNvGrpSpPr/>
            <p:nvPr/>
          </p:nvGrpSpPr>
          <p:grpSpPr>
            <a:xfrm>
              <a:off x="264019" y="1229983"/>
              <a:ext cx="1241593" cy="1100486"/>
              <a:chOff x="3555830" y="1317181"/>
              <a:chExt cx="1048877" cy="903598"/>
            </a:xfrm>
          </p:grpSpPr>
          <p:sp>
            <p:nvSpPr>
              <p:cNvPr id="29" name="TextBox 28">
                <a:extLst>
                  <a:ext uri="{FF2B5EF4-FFF2-40B4-BE49-F238E27FC236}">
                    <a16:creationId xmlns:a16="http://schemas.microsoft.com/office/drawing/2014/main" id="{6FD616F6-89B1-1B65-66C7-47741E0A4811}"/>
                  </a:ext>
                </a:extLst>
              </p:cNvPr>
              <p:cNvSpPr txBox="1"/>
              <p:nvPr/>
            </p:nvSpPr>
            <p:spPr>
              <a:xfrm>
                <a:off x="3585523" y="1489585"/>
                <a:ext cx="994647" cy="539282"/>
              </a:xfrm>
              <a:prstGeom prst="rect">
                <a:avLst/>
              </a:prstGeom>
              <a:noFill/>
            </p:spPr>
            <p:txBody>
              <a:bodyPr wrap="square" rtlCol="0">
                <a:spAutoFit/>
              </a:bodyPr>
              <a:lstStyle/>
              <a:p>
                <a:pPr marL="158750" indent="0" algn="ctr">
                  <a:buClr>
                    <a:srgbClr val="FF725E"/>
                  </a:buClr>
                  <a:buNone/>
                </a:pPr>
                <a:r>
                  <a:rPr lang="en-US" b="1" dirty="0"/>
                  <a:t>Validate &amp; Control</a:t>
                </a:r>
              </a:p>
              <a:p>
                <a:pPr marL="158750" indent="0" algn="ctr">
                  <a:buClr>
                    <a:srgbClr val="FF725E"/>
                  </a:buClr>
                  <a:buNone/>
                </a:pPr>
                <a:r>
                  <a:rPr lang="en-US" b="1" dirty="0"/>
                  <a:t>Scope</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55830" y="1317181"/>
                <a:ext cx="1048877" cy="903598"/>
                <a:chOff x="3555830" y="1317181"/>
                <a:chExt cx="1048877" cy="903598"/>
              </a:xfrm>
            </p:grpSpPr>
            <p:sp>
              <p:nvSpPr>
                <p:cNvPr id="30" name="Oval 29">
                  <a:extLst>
                    <a:ext uri="{FF2B5EF4-FFF2-40B4-BE49-F238E27FC236}">
                      <a16:creationId xmlns:a16="http://schemas.microsoft.com/office/drawing/2014/main" id="{A85B44A8-5EBF-4691-6A1F-AEFF8713EF0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25" name="Group 24">
              <a:extLst>
                <a:ext uri="{FF2B5EF4-FFF2-40B4-BE49-F238E27FC236}">
                  <a16:creationId xmlns:a16="http://schemas.microsoft.com/office/drawing/2014/main" id="{145F6668-B925-E58F-0778-F353C60A1FCE}"/>
                </a:ext>
              </a:extLst>
            </p:cNvPr>
            <p:cNvGrpSpPr/>
            <p:nvPr/>
          </p:nvGrpSpPr>
          <p:grpSpPr>
            <a:xfrm>
              <a:off x="1597389" y="1229213"/>
              <a:ext cx="1241593" cy="1100486"/>
              <a:chOff x="3555830" y="1317181"/>
              <a:chExt cx="1048877" cy="903598"/>
            </a:xfrm>
          </p:grpSpPr>
          <p:sp>
            <p:nvSpPr>
              <p:cNvPr id="26" name="TextBox 25">
                <a:extLst>
                  <a:ext uri="{FF2B5EF4-FFF2-40B4-BE49-F238E27FC236}">
                    <a16:creationId xmlns:a16="http://schemas.microsoft.com/office/drawing/2014/main" id="{26480D24-7C38-0E11-E23A-574C98785D1F}"/>
                  </a:ext>
                </a:extLst>
              </p:cNvPr>
              <p:cNvSpPr txBox="1"/>
              <p:nvPr/>
            </p:nvSpPr>
            <p:spPr>
              <a:xfrm>
                <a:off x="3577337" y="1473681"/>
                <a:ext cx="994647" cy="539282"/>
              </a:xfrm>
              <a:prstGeom prst="rect">
                <a:avLst/>
              </a:prstGeom>
              <a:noFill/>
            </p:spPr>
            <p:txBody>
              <a:bodyPr wrap="square" rtlCol="0">
                <a:spAutoFit/>
              </a:bodyPr>
              <a:lstStyle/>
              <a:p>
                <a:pPr marL="158750" indent="0" algn="ctr">
                  <a:buClr>
                    <a:srgbClr val="FF725E"/>
                  </a:buClr>
                  <a:buNone/>
                </a:pPr>
                <a:r>
                  <a:rPr lang="en-US" b="1" dirty="0"/>
                  <a:t>Control Cost &amp; Schedule</a:t>
                </a:r>
              </a:p>
            </p:txBody>
          </p:sp>
          <p:grpSp>
            <p:nvGrpSpPr>
              <p:cNvPr id="33" name="Group 32">
                <a:extLst>
                  <a:ext uri="{FF2B5EF4-FFF2-40B4-BE49-F238E27FC236}">
                    <a16:creationId xmlns:a16="http://schemas.microsoft.com/office/drawing/2014/main" id="{93536F8A-FBFB-DEC5-9122-EE121DB30AE0}"/>
                  </a:ext>
                </a:extLst>
              </p:cNvPr>
              <p:cNvGrpSpPr/>
              <p:nvPr/>
            </p:nvGrpSpPr>
            <p:grpSpPr>
              <a:xfrm>
                <a:off x="3555830" y="1317181"/>
                <a:ext cx="1048877" cy="903598"/>
                <a:chOff x="3555830" y="1317181"/>
                <a:chExt cx="1048877" cy="903598"/>
              </a:xfrm>
            </p:grpSpPr>
            <p:sp>
              <p:nvSpPr>
                <p:cNvPr id="34" name="Oval 33">
                  <a:extLst>
                    <a:ext uri="{FF2B5EF4-FFF2-40B4-BE49-F238E27FC236}">
                      <a16:creationId xmlns:a16="http://schemas.microsoft.com/office/drawing/2014/main" id="{F0612DB5-75EC-B4C4-92D4-0D3AEBD8AB1A}"/>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5" name="Google Shape;640;p35">
                  <a:extLst>
                    <a:ext uri="{FF2B5EF4-FFF2-40B4-BE49-F238E27FC236}">
                      <a16:creationId xmlns:a16="http://schemas.microsoft.com/office/drawing/2014/main" id="{A9239959-6063-017E-5E3A-EC4B12B82F23}"/>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36" name="Group 35">
              <a:extLst>
                <a:ext uri="{FF2B5EF4-FFF2-40B4-BE49-F238E27FC236}">
                  <a16:creationId xmlns:a16="http://schemas.microsoft.com/office/drawing/2014/main" id="{39A6B11C-DE7B-DE66-D8A5-BE821ABE2CFF}"/>
                </a:ext>
              </a:extLst>
            </p:cNvPr>
            <p:cNvGrpSpPr/>
            <p:nvPr/>
          </p:nvGrpSpPr>
          <p:grpSpPr>
            <a:xfrm>
              <a:off x="169911" y="2431761"/>
              <a:ext cx="1413969" cy="1100486"/>
              <a:chOff x="3492989" y="1317181"/>
              <a:chExt cx="1194497" cy="903598"/>
            </a:xfrm>
          </p:grpSpPr>
          <p:sp>
            <p:nvSpPr>
              <p:cNvPr id="37" name="TextBox 36">
                <a:extLst>
                  <a:ext uri="{FF2B5EF4-FFF2-40B4-BE49-F238E27FC236}">
                    <a16:creationId xmlns:a16="http://schemas.microsoft.com/office/drawing/2014/main" id="{5C9FB578-B995-6E6E-6CF7-7F46ABAF1CAF}"/>
                  </a:ext>
                </a:extLst>
              </p:cNvPr>
              <p:cNvSpPr txBox="1"/>
              <p:nvPr/>
            </p:nvSpPr>
            <p:spPr>
              <a:xfrm>
                <a:off x="3492989" y="1559208"/>
                <a:ext cx="1194497" cy="381991"/>
              </a:xfrm>
              <a:prstGeom prst="rect">
                <a:avLst/>
              </a:prstGeom>
              <a:noFill/>
            </p:spPr>
            <p:txBody>
              <a:bodyPr wrap="square" rtlCol="0">
                <a:spAutoFit/>
              </a:bodyPr>
              <a:lstStyle/>
              <a:p>
                <a:pPr marL="158750" indent="0" algn="ctr">
                  <a:buClr>
                    <a:srgbClr val="FF725E"/>
                  </a:buClr>
                  <a:buNone/>
                </a:pPr>
                <a:r>
                  <a:rPr lang="en-US" b="1" dirty="0"/>
                  <a:t>Control Resources</a:t>
                </a:r>
              </a:p>
            </p:txBody>
          </p:sp>
          <p:grpSp>
            <p:nvGrpSpPr>
              <p:cNvPr id="38" name="Group 37">
                <a:extLst>
                  <a:ext uri="{FF2B5EF4-FFF2-40B4-BE49-F238E27FC236}">
                    <a16:creationId xmlns:a16="http://schemas.microsoft.com/office/drawing/2014/main" id="{9596216C-1BEB-F0FE-DD52-AE6F4EA89912}"/>
                  </a:ext>
                </a:extLst>
              </p:cNvPr>
              <p:cNvGrpSpPr/>
              <p:nvPr/>
            </p:nvGrpSpPr>
            <p:grpSpPr>
              <a:xfrm>
                <a:off x="3555830" y="1317181"/>
                <a:ext cx="1048877" cy="903598"/>
                <a:chOff x="3555830" y="1317181"/>
                <a:chExt cx="1048877" cy="903598"/>
              </a:xfrm>
            </p:grpSpPr>
            <p:sp>
              <p:nvSpPr>
                <p:cNvPr id="39" name="Oval 38">
                  <a:extLst>
                    <a:ext uri="{FF2B5EF4-FFF2-40B4-BE49-F238E27FC236}">
                      <a16:creationId xmlns:a16="http://schemas.microsoft.com/office/drawing/2014/main" id="{F7630DF6-7292-4CB9-B494-24CB683488E4}"/>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40" name="Google Shape;640;p35">
                  <a:extLst>
                    <a:ext uri="{FF2B5EF4-FFF2-40B4-BE49-F238E27FC236}">
                      <a16:creationId xmlns:a16="http://schemas.microsoft.com/office/drawing/2014/main" id="{C514CD5E-6191-73BD-CA9E-55107D3DD3C8}"/>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41" name="Group 40">
              <a:extLst>
                <a:ext uri="{FF2B5EF4-FFF2-40B4-BE49-F238E27FC236}">
                  <a16:creationId xmlns:a16="http://schemas.microsoft.com/office/drawing/2014/main" id="{61C1CAB7-F00C-7B1B-0B29-003451FDEC35}"/>
                </a:ext>
              </a:extLst>
            </p:cNvPr>
            <p:cNvGrpSpPr/>
            <p:nvPr/>
          </p:nvGrpSpPr>
          <p:grpSpPr>
            <a:xfrm>
              <a:off x="2960989" y="1244947"/>
              <a:ext cx="1241593" cy="1100486"/>
              <a:chOff x="3555830" y="1317181"/>
              <a:chExt cx="1048877" cy="903598"/>
            </a:xfrm>
          </p:grpSpPr>
          <p:sp>
            <p:nvSpPr>
              <p:cNvPr id="42" name="TextBox 41">
                <a:extLst>
                  <a:ext uri="{FF2B5EF4-FFF2-40B4-BE49-F238E27FC236}">
                    <a16:creationId xmlns:a16="http://schemas.microsoft.com/office/drawing/2014/main" id="{99C33BF1-92DB-4288-3680-84790761EF63}"/>
                  </a:ext>
                </a:extLst>
              </p:cNvPr>
              <p:cNvSpPr txBox="1"/>
              <p:nvPr/>
            </p:nvSpPr>
            <p:spPr>
              <a:xfrm>
                <a:off x="3585525" y="1541091"/>
                <a:ext cx="994647" cy="381991"/>
              </a:xfrm>
              <a:prstGeom prst="rect">
                <a:avLst/>
              </a:prstGeom>
              <a:noFill/>
            </p:spPr>
            <p:txBody>
              <a:bodyPr wrap="square" rtlCol="0">
                <a:spAutoFit/>
              </a:bodyPr>
              <a:lstStyle/>
              <a:p>
                <a:pPr marL="158750" indent="0" algn="ctr">
                  <a:buClr>
                    <a:srgbClr val="FF725E"/>
                  </a:buClr>
                  <a:buNone/>
                </a:pPr>
                <a:r>
                  <a:rPr lang="en-US" b="1" dirty="0"/>
                  <a:t>Control Quality</a:t>
                </a:r>
              </a:p>
            </p:txBody>
          </p:sp>
          <p:grpSp>
            <p:nvGrpSpPr>
              <p:cNvPr id="43" name="Group 42">
                <a:extLst>
                  <a:ext uri="{FF2B5EF4-FFF2-40B4-BE49-F238E27FC236}">
                    <a16:creationId xmlns:a16="http://schemas.microsoft.com/office/drawing/2014/main" id="{C5548D8F-3717-769D-30C7-AFEE31C6CD5E}"/>
                  </a:ext>
                </a:extLst>
              </p:cNvPr>
              <p:cNvGrpSpPr/>
              <p:nvPr/>
            </p:nvGrpSpPr>
            <p:grpSpPr>
              <a:xfrm>
                <a:off x="3555830" y="1317181"/>
                <a:ext cx="1048877" cy="903598"/>
                <a:chOff x="3555830" y="1317181"/>
                <a:chExt cx="1048877" cy="903598"/>
              </a:xfrm>
            </p:grpSpPr>
            <p:sp>
              <p:nvSpPr>
                <p:cNvPr id="45" name="Oval 44">
                  <a:extLst>
                    <a:ext uri="{FF2B5EF4-FFF2-40B4-BE49-F238E27FC236}">
                      <a16:creationId xmlns:a16="http://schemas.microsoft.com/office/drawing/2014/main" id="{98283F2D-6995-0D13-560A-D5161CF400D8}"/>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46" name="Google Shape;640;p35">
                  <a:extLst>
                    <a:ext uri="{FF2B5EF4-FFF2-40B4-BE49-F238E27FC236}">
                      <a16:creationId xmlns:a16="http://schemas.microsoft.com/office/drawing/2014/main" id="{03D29E38-EE40-2219-21BC-0EC453FCAD6D}"/>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47" name="Group 46">
              <a:extLst>
                <a:ext uri="{FF2B5EF4-FFF2-40B4-BE49-F238E27FC236}">
                  <a16:creationId xmlns:a16="http://schemas.microsoft.com/office/drawing/2014/main" id="{2C831011-BD15-CFEA-1E1E-D406A2CD539D}"/>
                </a:ext>
              </a:extLst>
            </p:cNvPr>
            <p:cNvGrpSpPr/>
            <p:nvPr/>
          </p:nvGrpSpPr>
          <p:grpSpPr>
            <a:xfrm>
              <a:off x="1502334" y="2409738"/>
              <a:ext cx="1413968" cy="1100486"/>
              <a:chOff x="3468571" y="1317181"/>
              <a:chExt cx="1194497" cy="903598"/>
            </a:xfrm>
          </p:grpSpPr>
          <p:sp>
            <p:nvSpPr>
              <p:cNvPr id="50" name="TextBox 49">
                <a:extLst>
                  <a:ext uri="{FF2B5EF4-FFF2-40B4-BE49-F238E27FC236}">
                    <a16:creationId xmlns:a16="http://schemas.microsoft.com/office/drawing/2014/main" id="{8D5082C7-3582-0324-FDE5-0F1C71F5CB96}"/>
                  </a:ext>
                </a:extLst>
              </p:cNvPr>
              <p:cNvSpPr txBox="1"/>
              <p:nvPr/>
            </p:nvSpPr>
            <p:spPr>
              <a:xfrm>
                <a:off x="3468571" y="1506192"/>
                <a:ext cx="1194497" cy="539282"/>
              </a:xfrm>
              <a:prstGeom prst="rect">
                <a:avLst/>
              </a:prstGeom>
              <a:noFill/>
            </p:spPr>
            <p:txBody>
              <a:bodyPr wrap="square" rtlCol="0">
                <a:spAutoFit/>
              </a:bodyPr>
              <a:lstStyle/>
              <a:p>
                <a:pPr marL="158750" indent="0" algn="ctr">
                  <a:buClr>
                    <a:srgbClr val="FF725E"/>
                  </a:buClr>
                  <a:buNone/>
                </a:pPr>
                <a:r>
                  <a:rPr lang="en-US" b="1" dirty="0"/>
                  <a:t>Monitor Communications</a:t>
                </a:r>
              </a:p>
            </p:txBody>
          </p:sp>
          <p:grpSp>
            <p:nvGrpSpPr>
              <p:cNvPr id="54" name="Group 53">
                <a:extLst>
                  <a:ext uri="{FF2B5EF4-FFF2-40B4-BE49-F238E27FC236}">
                    <a16:creationId xmlns:a16="http://schemas.microsoft.com/office/drawing/2014/main" id="{8EF343B9-1DCE-0BCC-D91C-388AFD1C8EB6}"/>
                  </a:ext>
                </a:extLst>
              </p:cNvPr>
              <p:cNvGrpSpPr/>
              <p:nvPr/>
            </p:nvGrpSpPr>
            <p:grpSpPr>
              <a:xfrm>
                <a:off x="3555830" y="1317181"/>
                <a:ext cx="1048877" cy="903598"/>
                <a:chOff x="3555830" y="1317181"/>
                <a:chExt cx="1048877" cy="903598"/>
              </a:xfrm>
            </p:grpSpPr>
            <p:sp>
              <p:nvSpPr>
                <p:cNvPr id="55" name="Oval 54">
                  <a:extLst>
                    <a:ext uri="{FF2B5EF4-FFF2-40B4-BE49-F238E27FC236}">
                      <a16:creationId xmlns:a16="http://schemas.microsoft.com/office/drawing/2014/main" id="{E44754CA-A40F-6C2A-5ABD-04FD06CBEF89}"/>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56" name="Google Shape;640;p35">
                  <a:extLst>
                    <a:ext uri="{FF2B5EF4-FFF2-40B4-BE49-F238E27FC236}">
                      <a16:creationId xmlns:a16="http://schemas.microsoft.com/office/drawing/2014/main" id="{FD0DB0ED-2EC0-832B-4747-03C2FE056860}"/>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386" name="Group 385">
              <a:extLst>
                <a:ext uri="{FF2B5EF4-FFF2-40B4-BE49-F238E27FC236}">
                  <a16:creationId xmlns:a16="http://schemas.microsoft.com/office/drawing/2014/main" id="{A3AFC487-0852-A1B1-9F3A-DBF502A6554B}"/>
                </a:ext>
              </a:extLst>
            </p:cNvPr>
            <p:cNvGrpSpPr/>
            <p:nvPr/>
          </p:nvGrpSpPr>
          <p:grpSpPr>
            <a:xfrm>
              <a:off x="2970914" y="2427422"/>
              <a:ext cx="1241593" cy="1100486"/>
              <a:chOff x="3555830" y="1317181"/>
              <a:chExt cx="1048877" cy="903598"/>
            </a:xfrm>
          </p:grpSpPr>
          <p:sp>
            <p:nvSpPr>
              <p:cNvPr id="387" name="TextBox 386">
                <a:extLst>
                  <a:ext uri="{FF2B5EF4-FFF2-40B4-BE49-F238E27FC236}">
                    <a16:creationId xmlns:a16="http://schemas.microsoft.com/office/drawing/2014/main" id="{C517ADC1-74C6-1663-277A-73C295A98623}"/>
                  </a:ext>
                </a:extLst>
              </p:cNvPr>
              <p:cNvSpPr txBox="1"/>
              <p:nvPr/>
            </p:nvSpPr>
            <p:spPr>
              <a:xfrm>
                <a:off x="3585525" y="1541091"/>
                <a:ext cx="994647" cy="381991"/>
              </a:xfrm>
              <a:prstGeom prst="rect">
                <a:avLst/>
              </a:prstGeom>
              <a:noFill/>
            </p:spPr>
            <p:txBody>
              <a:bodyPr wrap="square" rtlCol="0">
                <a:spAutoFit/>
              </a:bodyPr>
              <a:lstStyle/>
              <a:p>
                <a:pPr marL="158750" indent="0" algn="ctr">
                  <a:buClr>
                    <a:srgbClr val="FF725E"/>
                  </a:buClr>
                  <a:buNone/>
                </a:pPr>
                <a:r>
                  <a:rPr lang="en-US" b="1" dirty="0"/>
                  <a:t>Validate</a:t>
                </a:r>
              </a:p>
              <a:p>
                <a:pPr marL="158750" indent="0" algn="ctr">
                  <a:buClr>
                    <a:srgbClr val="FF725E"/>
                  </a:buClr>
                  <a:buNone/>
                </a:pPr>
                <a:r>
                  <a:rPr lang="en-US" b="1" dirty="0"/>
                  <a:t>Scope</a:t>
                </a:r>
              </a:p>
            </p:txBody>
          </p:sp>
          <p:grpSp>
            <p:nvGrpSpPr>
              <p:cNvPr id="388" name="Group 387">
                <a:extLst>
                  <a:ext uri="{FF2B5EF4-FFF2-40B4-BE49-F238E27FC236}">
                    <a16:creationId xmlns:a16="http://schemas.microsoft.com/office/drawing/2014/main" id="{4982DA03-D9C2-E704-1454-9E54B1C625B5}"/>
                  </a:ext>
                </a:extLst>
              </p:cNvPr>
              <p:cNvGrpSpPr/>
              <p:nvPr/>
            </p:nvGrpSpPr>
            <p:grpSpPr>
              <a:xfrm>
                <a:off x="3555830" y="1317181"/>
                <a:ext cx="1048877" cy="903598"/>
                <a:chOff x="3555830" y="1317181"/>
                <a:chExt cx="1048877" cy="903598"/>
              </a:xfrm>
            </p:grpSpPr>
            <p:sp>
              <p:nvSpPr>
                <p:cNvPr id="389" name="Oval 388">
                  <a:extLst>
                    <a:ext uri="{FF2B5EF4-FFF2-40B4-BE49-F238E27FC236}">
                      <a16:creationId xmlns:a16="http://schemas.microsoft.com/office/drawing/2014/main" id="{E109139D-5FD4-01FA-B913-1B81DDB17E3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90" name="Google Shape;640;p35">
                  <a:extLst>
                    <a:ext uri="{FF2B5EF4-FFF2-40B4-BE49-F238E27FC236}">
                      <a16:creationId xmlns:a16="http://schemas.microsoft.com/office/drawing/2014/main" id="{9607F111-1065-8337-5D8F-D0D7567572AC}"/>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sp>
          <p:nvSpPr>
            <p:cNvPr id="411" name="Left Brace 410">
              <a:extLst>
                <a:ext uri="{FF2B5EF4-FFF2-40B4-BE49-F238E27FC236}">
                  <a16:creationId xmlns:a16="http://schemas.microsoft.com/office/drawing/2014/main" id="{CC837213-C13E-4F06-9982-E4A3F705CAB8}"/>
                </a:ext>
              </a:extLst>
            </p:cNvPr>
            <p:cNvSpPr/>
            <p:nvPr/>
          </p:nvSpPr>
          <p:spPr>
            <a:xfrm rot="16200000">
              <a:off x="2030438" y="1627740"/>
              <a:ext cx="490750" cy="4130994"/>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16" name="Group 415">
            <a:extLst>
              <a:ext uri="{FF2B5EF4-FFF2-40B4-BE49-F238E27FC236}">
                <a16:creationId xmlns:a16="http://schemas.microsoft.com/office/drawing/2014/main" id="{C8C2ADBD-AC8F-3920-B2C3-CA5DE750AD78}"/>
              </a:ext>
            </a:extLst>
          </p:cNvPr>
          <p:cNvGrpSpPr/>
          <p:nvPr/>
        </p:nvGrpSpPr>
        <p:grpSpPr>
          <a:xfrm>
            <a:off x="1770622" y="4157675"/>
            <a:ext cx="1413852" cy="725352"/>
            <a:chOff x="4132535" y="1540309"/>
            <a:chExt cx="1360250" cy="805697"/>
          </a:xfrm>
        </p:grpSpPr>
        <p:grpSp>
          <p:nvGrpSpPr>
            <p:cNvPr id="417" name="Google Shape;638;p35">
              <a:extLst>
                <a:ext uri="{FF2B5EF4-FFF2-40B4-BE49-F238E27FC236}">
                  <a16:creationId xmlns:a16="http://schemas.microsoft.com/office/drawing/2014/main" id="{5737F4DD-88ED-D473-8859-FFFE40176FB0}"/>
                </a:ext>
              </a:extLst>
            </p:cNvPr>
            <p:cNvGrpSpPr/>
            <p:nvPr/>
          </p:nvGrpSpPr>
          <p:grpSpPr>
            <a:xfrm>
              <a:off x="4149460" y="1540309"/>
              <a:ext cx="1300364" cy="805697"/>
              <a:chOff x="713225" y="1832600"/>
              <a:chExt cx="845400" cy="904375"/>
            </a:xfrm>
          </p:grpSpPr>
          <p:sp>
            <p:nvSpPr>
              <p:cNvPr id="419" name="Google Shape;639;p35">
                <a:extLst>
                  <a:ext uri="{FF2B5EF4-FFF2-40B4-BE49-F238E27FC236}">
                    <a16:creationId xmlns:a16="http://schemas.microsoft.com/office/drawing/2014/main" id="{E369C782-DE7D-552D-FF68-F1FE9F3F410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40;p35">
                <a:extLst>
                  <a:ext uri="{FF2B5EF4-FFF2-40B4-BE49-F238E27FC236}">
                    <a16:creationId xmlns:a16="http://schemas.microsoft.com/office/drawing/2014/main" id="{456DC2C2-99D6-C09F-E6A8-3539E1120F50}"/>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TextBox 417">
              <a:extLst>
                <a:ext uri="{FF2B5EF4-FFF2-40B4-BE49-F238E27FC236}">
                  <a16:creationId xmlns:a16="http://schemas.microsoft.com/office/drawing/2014/main" id="{8971A640-5ECE-CCF3-31AF-6FFCBD79F58D}"/>
                </a:ext>
              </a:extLst>
            </p:cNvPr>
            <p:cNvSpPr txBox="1"/>
            <p:nvPr/>
          </p:nvSpPr>
          <p:spPr>
            <a:xfrm>
              <a:off x="4132535" y="1660083"/>
              <a:ext cx="1360250" cy="581175"/>
            </a:xfrm>
            <a:prstGeom prst="rect">
              <a:avLst/>
            </a:prstGeom>
            <a:noFill/>
          </p:spPr>
          <p:txBody>
            <a:bodyPr wrap="square" rtlCol="0">
              <a:spAutoFit/>
            </a:bodyPr>
            <a:lstStyle/>
            <a:p>
              <a:pPr algn="ctr"/>
              <a:r>
                <a:rPr lang="en-CA" dirty="0"/>
                <a:t>Change Request</a:t>
              </a:r>
            </a:p>
          </p:txBody>
        </p:sp>
      </p:grpSp>
      <p:grpSp>
        <p:nvGrpSpPr>
          <p:cNvPr id="421" name="Group 420">
            <a:extLst>
              <a:ext uri="{FF2B5EF4-FFF2-40B4-BE49-F238E27FC236}">
                <a16:creationId xmlns:a16="http://schemas.microsoft.com/office/drawing/2014/main" id="{A4957FEA-8871-98F8-DA8E-7970625F85AE}"/>
              </a:ext>
            </a:extLst>
          </p:cNvPr>
          <p:cNvGrpSpPr/>
          <p:nvPr/>
        </p:nvGrpSpPr>
        <p:grpSpPr>
          <a:xfrm>
            <a:off x="3210742" y="4157675"/>
            <a:ext cx="1413852" cy="725352"/>
            <a:chOff x="4107643" y="1540309"/>
            <a:chExt cx="1360250" cy="805697"/>
          </a:xfrm>
        </p:grpSpPr>
        <p:grpSp>
          <p:nvGrpSpPr>
            <p:cNvPr id="422" name="Google Shape;638;p35">
              <a:extLst>
                <a:ext uri="{FF2B5EF4-FFF2-40B4-BE49-F238E27FC236}">
                  <a16:creationId xmlns:a16="http://schemas.microsoft.com/office/drawing/2014/main" id="{063F3821-F4C4-E21D-DFE6-A5DA00E787A9}"/>
                </a:ext>
              </a:extLst>
            </p:cNvPr>
            <p:cNvGrpSpPr/>
            <p:nvPr/>
          </p:nvGrpSpPr>
          <p:grpSpPr>
            <a:xfrm>
              <a:off x="4149460" y="1540309"/>
              <a:ext cx="1300364" cy="805697"/>
              <a:chOff x="713225" y="1832600"/>
              <a:chExt cx="845400" cy="904375"/>
            </a:xfrm>
          </p:grpSpPr>
          <p:sp>
            <p:nvSpPr>
              <p:cNvPr id="424" name="Google Shape;639;p35">
                <a:extLst>
                  <a:ext uri="{FF2B5EF4-FFF2-40B4-BE49-F238E27FC236}">
                    <a16:creationId xmlns:a16="http://schemas.microsoft.com/office/drawing/2014/main" id="{9BA6A19E-8A14-83C7-91A9-7A20B6DE76B9}"/>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40;p35">
                <a:extLst>
                  <a:ext uri="{FF2B5EF4-FFF2-40B4-BE49-F238E27FC236}">
                    <a16:creationId xmlns:a16="http://schemas.microsoft.com/office/drawing/2014/main" id="{ECBEB271-7883-4A0C-2236-A48FF07A41F6}"/>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TextBox 422">
              <a:extLst>
                <a:ext uri="{FF2B5EF4-FFF2-40B4-BE49-F238E27FC236}">
                  <a16:creationId xmlns:a16="http://schemas.microsoft.com/office/drawing/2014/main" id="{984026C8-76E0-7F06-526E-B5CE8EA35A35}"/>
                </a:ext>
              </a:extLst>
            </p:cNvPr>
            <p:cNvSpPr txBox="1"/>
            <p:nvPr/>
          </p:nvSpPr>
          <p:spPr>
            <a:xfrm>
              <a:off x="4107643" y="1792044"/>
              <a:ext cx="1360250" cy="341869"/>
            </a:xfrm>
            <a:prstGeom prst="rect">
              <a:avLst/>
            </a:prstGeom>
            <a:noFill/>
          </p:spPr>
          <p:txBody>
            <a:bodyPr wrap="square" rtlCol="0">
              <a:spAutoFit/>
            </a:bodyPr>
            <a:lstStyle/>
            <a:p>
              <a:pPr algn="ctr"/>
              <a:r>
                <a:rPr lang="en-CA" dirty="0"/>
                <a:t>Issue Log</a:t>
              </a:r>
            </a:p>
          </p:txBody>
        </p:sp>
      </p:grpSp>
      <p:grpSp>
        <p:nvGrpSpPr>
          <p:cNvPr id="430" name="Group 429">
            <a:extLst>
              <a:ext uri="{FF2B5EF4-FFF2-40B4-BE49-F238E27FC236}">
                <a16:creationId xmlns:a16="http://schemas.microsoft.com/office/drawing/2014/main" id="{6FD8F8EE-A9CE-9A96-0FC8-336EB76326AC}"/>
              </a:ext>
            </a:extLst>
          </p:cNvPr>
          <p:cNvGrpSpPr/>
          <p:nvPr/>
        </p:nvGrpSpPr>
        <p:grpSpPr>
          <a:xfrm>
            <a:off x="4920451" y="2337472"/>
            <a:ext cx="409039" cy="428394"/>
            <a:chOff x="4805340" y="2358451"/>
            <a:chExt cx="409039" cy="428394"/>
          </a:xfrm>
        </p:grpSpPr>
        <p:sp>
          <p:nvSpPr>
            <p:cNvPr id="413" name="Isosceles Triangle 412">
              <a:extLst>
                <a:ext uri="{FF2B5EF4-FFF2-40B4-BE49-F238E27FC236}">
                  <a16:creationId xmlns:a16="http://schemas.microsoft.com/office/drawing/2014/main" id="{787DC4FE-719E-5CDD-181C-C0212A926475}"/>
                </a:ext>
              </a:extLst>
            </p:cNvPr>
            <p:cNvSpPr/>
            <p:nvPr/>
          </p:nvSpPr>
          <p:spPr>
            <a:xfrm rot="5400000">
              <a:off x="4909075" y="2479744"/>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6" name="Isosceles Triangle 425">
              <a:extLst>
                <a:ext uri="{FF2B5EF4-FFF2-40B4-BE49-F238E27FC236}">
                  <a16:creationId xmlns:a16="http://schemas.microsoft.com/office/drawing/2014/main" id="{58A769FF-5778-5DCC-72C6-AD27045533D0}"/>
                </a:ext>
              </a:extLst>
            </p:cNvPr>
            <p:cNvSpPr/>
            <p:nvPr/>
          </p:nvSpPr>
          <p:spPr>
            <a:xfrm rot="5400000" flipV="1">
              <a:off x="4684047" y="2481541"/>
              <a:ext cx="426597" cy="184012"/>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374715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13637" y="102131"/>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 and Future Work: </a:t>
            </a:r>
          </a:p>
        </p:txBody>
      </p:sp>
      <p:grpSp>
        <p:nvGrpSpPr>
          <p:cNvPr id="391" name="Group 390">
            <a:extLst>
              <a:ext uri="{FF2B5EF4-FFF2-40B4-BE49-F238E27FC236}">
                <a16:creationId xmlns:a16="http://schemas.microsoft.com/office/drawing/2014/main" id="{20523A39-90F3-62C8-FA8A-66E70E5DC890}"/>
              </a:ext>
            </a:extLst>
          </p:cNvPr>
          <p:cNvGrpSpPr/>
          <p:nvPr/>
        </p:nvGrpSpPr>
        <p:grpSpPr>
          <a:xfrm>
            <a:off x="807060" y="2498402"/>
            <a:ext cx="1520391" cy="725352"/>
            <a:chOff x="4069668" y="1540309"/>
            <a:chExt cx="1462750" cy="805697"/>
          </a:xfrm>
        </p:grpSpPr>
        <p:grpSp>
          <p:nvGrpSpPr>
            <p:cNvPr id="392" name="Google Shape;638;p35">
              <a:extLst>
                <a:ext uri="{FF2B5EF4-FFF2-40B4-BE49-F238E27FC236}">
                  <a16:creationId xmlns:a16="http://schemas.microsoft.com/office/drawing/2014/main" id="{0E5AC7E1-3970-42EA-EFA6-EF173D131C6B}"/>
                </a:ext>
              </a:extLst>
            </p:cNvPr>
            <p:cNvGrpSpPr/>
            <p:nvPr/>
          </p:nvGrpSpPr>
          <p:grpSpPr>
            <a:xfrm>
              <a:off x="4149460" y="1540309"/>
              <a:ext cx="1300364" cy="805697"/>
              <a:chOff x="713225" y="1832600"/>
              <a:chExt cx="845400" cy="904375"/>
            </a:xfrm>
          </p:grpSpPr>
          <p:sp>
            <p:nvSpPr>
              <p:cNvPr id="394" name="Google Shape;639;p35">
                <a:extLst>
                  <a:ext uri="{FF2B5EF4-FFF2-40B4-BE49-F238E27FC236}">
                    <a16:creationId xmlns:a16="http://schemas.microsoft.com/office/drawing/2014/main" id="{6AC5FFCF-AA74-5FC5-3089-1787B4CC935B}"/>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40;p35">
                <a:extLst>
                  <a:ext uri="{FF2B5EF4-FFF2-40B4-BE49-F238E27FC236}">
                    <a16:creationId xmlns:a16="http://schemas.microsoft.com/office/drawing/2014/main" id="{11CA76D9-BBB1-9FC7-89AB-EAA47FCF5C2A}"/>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TextBox 392">
              <a:extLst>
                <a:ext uri="{FF2B5EF4-FFF2-40B4-BE49-F238E27FC236}">
                  <a16:creationId xmlns:a16="http://schemas.microsoft.com/office/drawing/2014/main" id="{3CA043ED-2314-E406-C9D6-8BB99C41EDF6}"/>
                </a:ext>
              </a:extLst>
            </p:cNvPr>
            <p:cNvSpPr txBox="1"/>
            <p:nvPr/>
          </p:nvSpPr>
          <p:spPr>
            <a:xfrm>
              <a:off x="4069668" y="1705636"/>
              <a:ext cx="1462750" cy="581175"/>
            </a:xfrm>
            <a:prstGeom prst="rect">
              <a:avLst/>
            </a:prstGeom>
            <a:noFill/>
          </p:spPr>
          <p:txBody>
            <a:bodyPr wrap="square" rtlCol="0">
              <a:spAutoFit/>
            </a:bodyPr>
            <a:lstStyle/>
            <a:p>
              <a:pPr algn="ctr"/>
              <a:r>
                <a:rPr lang="en-CA" dirty="0"/>
                <a:t>Lesson Learned Register</a:t>
              </a:r>
            </a:p>
          </p:txBody>
        </p:sp>
      </p:grpSp>
      <p:grpSp>
        <p:nvGrpSpPr>
          <p:cNvPr id="27" name="Group 26">
            <a:extLst>
              <a:ext uri="{FF2B5EF4-FFF2-40B4-BE49-F238E27FC236}">
                <a16:creationId xmlns:a16="http://schemas.microsoft.com/office/drawing/2014/main" id="{EB459CE1-A135-84B4-5C9E-7BD3CBBBD8C2}"/>
              </a:ext>
            </a:extLst>
          </p:cNvPr>
          <p:cNvGrpSpPr/>
          <p:nvPr/>
        </p:nvGrpSpPr>
        <p:grpSpPr>
          <a:xfrm>
            <a:off x="888832" y="895300"/>
            <a:ext cx="1241593" cy="1100486"/>
            <a:chOff x="3555830" y="1317181"/>
            <a:chExt cx="1048877" cy="903598"/>
          </a:xfrm>
        </p:grpSpPr>
        <p:sp>
          <p:nvSpPr>
            <p:cNvPr id="29" name="TextBox 28">
              <a:extLst>
                <a:ext uri="{FF2B5EF4-FFF2-40B4-BE49-F238E27FC236}">
                  <a16:creationId xmlns:a16="http://schemas.microsoft.com/office/drawing/2014/main" id="{6FD616F6-89B1-1B65-66C7-47741E0A4811}"/>
                </a:ext>
              </a:extLst>
            </p:cNvPr>
            <p:cNvSpPr txBox="1"/>
            <p:nvPr/>
          </p:nvSpPr>
          <p:spPr>
            <a:xfrm>
              <a:off x="3562299" y="1556773"/>
              <a:ext cx="994647" cy="429611"/>
            </a:xfrm>
            <a:prstGeom prst="rect">
              <a:avLst/>
            </a:prstGeom>
            <a:noFill/>
          </p:spPr>
          <p:txBody>
            <a:bodyPr wrap="square" rtlCol="0">
              <a:spAutoFit/>
            </a:bodyPr>
            <a:lstStyle/>
            <a:p>
              <a:pPr marL="158750" algn="ctr">
                <a:buClr>
                  <a:srgbClr val="FF725E"/>
                </a:buClr>
              </a:pPr>
              <a:r>
                <a:rPr lang="en-US" b="1" dirty="0"/>
                <a:t>Close Project</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55830" y="1317181"/>
              <a:ext cx="1048877" cy="903598"/>
              <a:chOff x="3555830" y="1317181"/>
              <a:chExt cx="1048877" cy="903598"/>
            </a:xfrm>
          </p:grpSpPr>
          <p:sp>
            <p:nvSpPr>
              <p:cNvPr id="30" name="Oval 29">
                <a:extLst>
                  <a:ext uri="{FF2B5EF4-FFF2-40B4-BE49-F238E27FC236}">
                    <a16:creationId xmlns:a16="http://schemas.microsoft.com/office/drawing/2014/main" id="{A85B44A8-5EBF-4691-6A1F-AEFF8713EF0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sp>
        <p:nvSpPr>
          <p:cNvPr id="411" name="Left Brace 410">
            <a:extLst>
              <a:ext uri="{FF2B5EF4-FFF2-40B4-BE49-F238E27FC236}">
                <a16:creationId xmlns:a16="http://schemas.microsoft.com/office/drawing/2014/main" id="{CC837213-C13E-4F06-9982-E4A3F705CAB8}"/>
              </a:ext>
            </a:extLst>
          </p:cNvPr>
          <p:cNvSpPr/>
          <p:nvPr/>
        </p:nvSpPr>
        <p:spPr>
          <a:xfrm rot="16200000">
            <a:off x="1301309" y="1354797"/>
            <a:ext cx="490750" cy="1550917"/>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416" name="Group 415">
            <a:extLst>
              <a:ext uri="{FF2B5EF4-FFF2-40B4-BE49-F238E27FC236}">
                <a16:creationId xmlns:a16="http://schemas.microsoft.com/office/drawing/2014/main" id="{C8C2ADBD-AC8F-3920-B2C3-CA5DE750AD78}"/>
              </a:ext>
            </a:extLst>
          </p:cNvPr>
          <p:cNvGrpSpPr/>
          <p:nvPr/>
        </p:nvGrpSpPr>
        <p:grpSpPr>
          <a:xfrm>
            <a:off x="866335" y="3358245"/>
            <a:ext cx="1413852" cy="725352"/>
            <a:chOff x="4144600" y="1540309"/>
            <a:chExt cx="1360250" cy="805697"/>
          </a:xfrm>
        </p:grpSpPr>
        <p:grpSp>
          <p:nvGrpSpPr>
            <p:cNvPr id="417" name="Google Shape;638;p35">
              <a:extLst>
                <a:ext uri="{FF2B5EF4-FFF2-40B4-BE49-F238E27FC236}">
                  <a16:creationId xmlns:a16="http://schemas.microsoft.com/office/drawing/2014/main" id="{5737F4DD-88ED-D473-8859-FFFE40176FB0}"/>
                </a:ext>
              </a:extLst>
            </p:cNvPr>
            <p:cNvGrpSpPr/>
            <p:nvPr/>
          </p:nvGrpSpPr>
          <p:grpSpPr>
            <a:xfrm>
              <a:off x="4149460" y="1540309"/>
              <a:ext cx="1300364" cy="805697"/>
              <a:chOff x="713225" y="1832600"/>
              <a:chExt cx="845400" cy="904375"/>
            </a:xfrm>
          </p:grpSpPr>
          <p:sp>
            <p:nvSpPr>
              <p:cNvPr id="419" name="Google Shape;639;p35">
                <a:extLst>
                  <a:ext uri="{FF2B5EF4-FFF2-40B4-BE49-F238E27FC236}">
                    <a16:creationId xmlns:a16="http://schemas.microsoft.com/office/drawing/2014/main" id="{E369C782-DE7D-552D-FF68-F1FE9F3F4109}"/>
                  </a:ext>
                </a:extLst>
              </p:cNvPr>
              <p:cNvSpPr/>
              <p:nvPr/>
            </p:nvSpPr>
            <p:spPr>
              <a:xfrm>
                <a:off x="713225" y="1891575"/>
                <a:ext cx="845400" cy="845400"/>
              </a:xfrm>
              <a:prstGeom prst="rect">
                <a:avLst/>
              </a:prstGeom>
              <a:noFill/>
              <a:ln w="19050"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40;p35">
                <a:extLst>
                  <a:ext uri="{FF2B5EF4-FFF2-40B4-BE49-F238E27FC236}">
                    <a16:creationId xmlns:a16="http://schemas.microsoft.com/office/drawing/2014/main" id="{456DC2C2-99D6-C09F-E6A8-3539E1120F50}"/>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TextBox 417">
              <a:extLst>
                <a:ext uri="{FF2B5EF4-FFF2-40B4-BE49-F238E27FC236}">
                  <a16:creationId xmlns:a16="http://schemas.microsoft.com/office/drawing/2014/main" id="{8971A640-5ECE-CCF3-31AF-6FFCBD79F58D}"/>
                </a:ext>
              </a:extLst>
            </p:cNvPr>
            <p:cNvSpPr txBox="1"/>
            <p:nvPr/>
          </p:nvSpPr>
          <p:spPr>
            <a:xfrm>
              <a:off x="4144600" y="1792044"/>
              <a:ext cx="1360250" cy="341869"/>
            </a:xfrm>
            <a:prstGeom prst="rect">
              <a:avLst/>
            </a:prstGeom>
            <a:noFill/>
          </p:spPr>
          <p:txBody>
            <a:bodyPr wrap="square" rtlCol="0">
              <a:spAutoFit/>
            </a:bodyPr>
            <a:lstStyle/>
            <a:p>
              <a:pPr algn="ctr"/>
              <a:r>
                <a:rPr lang="en-CA" dirty="0"/>
                <a:t>Asset Update</a:t>
              </a:r>
            </a:p>
          </p:txBody>
        </p:sp>
      </p:grpSp>
      <p:grpSp>
        <p:nvGrpSpPr>
          <p:cNvPr id="421" name="Group 420">
            <a:extLst>
              <a:ext uri="{FF2B5EF4-FFF2-40B4-BE49-F238E27FC236}">
                <a16:creationId xmlns:a16="http://schemas.microsoft.com/office/drawing/2014/main" id="{A4957FEA-8871-98F8-DA8E-7970625F85AE}"/>
              </a:ext>
            </a:extLst>
          </p:cNvPr>
          <p:cNvGrpSpPr/>
          <p:nvPr/>
        </p:nvGrpSpPr>
        <p:grpSpPr>
          <a:xfrm>
            <a:off x="839758" y="4208690"/>
            <a:ext cx="1413852" cy="725352"/>
            <a:chOff x="4107643" y="1540309"/>
            <a:chExt cx="1360250" cy="805697"/>
          </a:xfrm>
        </p:grpSpPr>
        <p:grpSp>
          <p:nvGrpSpPr>
            <p:cNvPr id="422" name="Google Shape;638;p35">
              <a:extLst>
                <a:ext uri="{FF2B5EF4-FFF2-40B4-BE49-F238E27FC236}">
                  <a16:creationId xmlns:a16="http://schemas.microsoft.com/office/drawing/2014/main" id="{063F3821-F4C4-E21D-DFE6-A5DA00E787A9}"/>
                </a:ext>
              </a:extLst>
            </p:cNvPr>
            <p:cNvGrpSpPr/>
            <p:nvPr/>
          </p:nvGrpSpPr>
          <p:grpSpPr>
            <a:xfrm>
              <a:off x="4149460" y="1540309"/>
              <a:ext cx="1300364" cy="805697"/>
              <a:chOff x="713225" y="1832600"/>
              <a:chExt cx="845400" cy="904375"/>
            </a:xfrm>
          </p:grpSpPr>
          <p:sp>
            <p:nvSpPr>
              <p:cNvPr id="424" name="Google Shape;639;p35">
                <a:extLst>
                  <a:ext uri="{FF2B5EF4-FFF2-40B4-BE49-F238E27FC236}">
                    <a16:creationId xmlns:a16="http://schemas.microsoft.com/office/drawing/2014/main" id="{9BA6A19E-8A14-83C7-91A9-7A20B6DE76B9}"/>
                  </a:ext>
                </a:extLst>
              </p:cNvPr>
              <p:cNvSpPr/>
              <p:nvPr/>
            </p:nvSpPr>
            <p:spPr>
              <a:xfrm>
                <a:off x="713225" y="1891575"/>
                <a:ext cx="845400" cy="845400"/>
              </a:xfrm>
              <a:prstGeom prst="rect">
                <a:avLst/>
              </a:prstGeom>
              <a:noFill/>
              <a:ln w="19050"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40;p35">
                <a:extLst>
                  <a:ext uri="{FF2B5EF4-FFF2-40B4-BE49-F238E27FC236}">
                    <a16:creationId xmlns:a16="http://schemas.microsoft.com/office/drawing/2014/main" id="{ECBEB271-7883-4A0C-2236-A48FF07A41F6}"/>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TextBox 422">
              <a:extLst>
                <a:ext uri="{FF2B5EF4-FFF2-40B4-BE49-F238E27FC236}">
                  <a16:creationId xmlns:a16="http://schemas.microsoft.com/office/drawing/2014/main" id="{984026C8-76E0-7F06-526E-B5CE8EA35A35}"/>
                </a:ext>
              </a:extLst>
            </p:cNvPr>
            <p:cNvSpPr txBox="1"/>
            <p:nvPr/>
          </p:nvSpPr>
          <p:spPr>
            <a:xfrm>
              <a:off x="4107643" y="1792044"/>
              <a:ext cx="1360250" cy="341869"/>
            </a:xfrm>
            <a:prstGeom prst="rect">
              <a:avLst/>
            </a:prstGeom>
            <a:noFill/>
          </p:spPr>
          <p:txBody>
            <a:bodyPr wrap="square" rtlCol="0">
              <a:spAutoFit/>
            </a:bodyPr>
            <a:lstStyle/>
            <a:p>
              <a:pPr algn="ctr"/>
              <a:r>
                <a:rPr lang="en-CA" dirty="0"/>
                <a:t>Final Report</a:t>
              </a:r>
            </a:p>
          </p:txBody>
        </p:sp>
      </p:grpSp>
      <p:sp>
        <p:nvSpPr>
          <p:cNvPr id="24" name="Google Shape;428;p30">
            <a:extLst>
              <a:ext uri="{FF2B5EF4-FFF2-40B4-BE49-F238E27FC236}">
                <a16:creationId xmlns:a16="http://schemas.microsoft.com/office/drawing/2014/main" id="{08A8BACC-713C-051B-ADC9-B567FFDC6CE7}"/>
              </a:ext>
            </a:extLst>
          </p:cNvPr>
          <p:cNvSpPr txBox="1"/>
          <p:nvPr/>
        </p:nvSpPr>
        <p:spPr>
          <a:xfrm flipH="1">
            <a:off x="3317056" y="1800376"/>
            <a:ext cx="2451909" cy="6748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None/>
              <a:defRPr sz="2000">
                <a:solidFill>
                  <a:schemeClr val="dk1"/>
                </a:solidFill>
                <a:latin typeface="Playfair Display ExtraBold"/>
                <a:ea typeface="Playfair Display ExtraBold"/>
                <a:cs typeface="Playfair Display ExtraBold"/>
              </a:defRPr>
            </a:lvl1pPr>
          </a:lstStyle>
          <a:p>
            <a:r>
              <a:rPr lang="en" sz="1600" b="1" dirty="0">
                <a:solidFill>
                  <a:srgbClr val="FF725E"/>
                </a:solidFill>
                <a:latin typeface="+mn-lt"/>
                <a:sym typeface="Playfair Display ExtraBold"/>
              </a:rPr>
              <a:t>Finalize Contractual Agreements</a:t>
            </a:r>
            <a:endParaRPr sz="1600" b="1" dirty="0">
              <a:solidFill>
                <a:srgbClr val="FF725E"/>
              </a:solidFill>
              <a:latin typeface="+mn-lt"/>
              <a:sym typeface="Playfair Display ExtraBold"/>
            </a:endParaRPr>
          </a:p>
        </p:txBody>
      </p:sp>
      <p:sp>
        <p:nvSpPr>
          <p:cNvPr id="32" name="Google Shape;429;p30">
            <a:extLst>
              <a:ext uri="{FF2B5EF4-FFF2-40B4-BE49-F238E27FC236}">
                <a16:creationId xmlns:a16="http://schemas.microsoft.com/office/drawing/2014/main" id="{D661A461-483D-7321-98B7-834E8B10821B}"/>
              </a:ext>
            </a:extLst>
          </p:cNvPr>
          <p:cNvSpPr txBox="1"/>
          <p:nvPr/>
        </p:nvSpPr>
        <p:spPr>
          <a:xfrm flipH="1">
            <a:off x="2958722" y="3779569"/>
            <a:ext cx="3467108" cy="126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a:buNone/>
              <a:defRPr sz="1800">
                <a:solidFill>
                  <a:schemeClr val="dk1"/>
                </a:solidFill>
                <a:latin typeface="Roboto"/>
                <a:ea typeface="Roboto"/>
                <a:cs typeface="Roboto"/>
              </a:defRPr>
            </a:lvl1pPr>
          </a:lstStyle>
          <a:p>
            <a:pPr marL="285750" indent="-285750" algn="l">
              <a:buClr>
                <a:srgbClr val="FF725E"/>
              </a:buClr>
              <a:buFont typeface="Wingdings" panose="05000000000000000000" pitchFamily="2" charset="2"/>
              <a:buChar char="l"/>
            </a:pPr>
            <a:r>
              <a:rPr lang="en" sz="1400" dirty="0">
                <a:sym typeface="Roboto"/>
              </a:rPr>
              <a:t>Transfer the results to Sale &amp; Customer Service</a:t>
            </a:r>
          </a:p>
          <a:p>
            <a:pPr marL="285750" indent="-285750" algn="l">
              <a:buClr>
                <a:srgbClr val="FF725E"/>
              </a:buClr>
              <a:buFont typeface="Wingdings" panose="05000000000000000000" pitchFamily="2" charset="2"/>
              <a:buChar char="l"/>
            </a:pPr>
            <a:r>
              <a:rPr lang="en" sz="1400" dirty="0">
                <a:sym typeface="Roboto"/>
              </a:rPr>
              <a:t>Releasing Staffs</a:t>
            </a:r>
          </a:p>
          <a:p>
            <a:pPr marL="285750" indent="-285750" algn="l">
              <a:buClr>
                <a:srgbClr val="FF725E"/>
              </a:buClr>
              <a:buFont typeface="Wingdings" panose="05000000000000000000" pitchFamily="2" charset="2"/>
              <a:buChar char="l"/>
            </a:pPr>
            <a:r>
              <a:rPr lang="en" sz="1400" dirty="0">
                <a:sym typeface="Roboto"/>
              </a:rPr>
              <a:t>Releasing Other Resources</a:t>
            </a:r>
          </a:p>
          <a:p>
            <a:pPr marL="285750" indent="-285750" algn="l">
              <a:buClr>
                <a:srgbClr val="FF725E"/>
              </a:buClr>
              <a:buFont typeface="Wingdings" panose="05000000000000000000" pitchFamily="2" charset="2"/>
              <a:buChar char="l"/>
            </a:pPr>
            <a:r>
              <a:rPr lang="en" sz="1400" dirty="0">
                <a:sym typeface="Roboto"/>
              </a:rPr>
              <a:t>Stakeholder Satisfaction measurment</a:t>
            </a:r>
          </a:p>
        </p:txBody>
      </p:sp>
      <p:sp>
        <p:nvSpPr>
          <p:cNvPr id="44" name="Google Shape;430;p30">
            <a:extLst>
              <a:ext uri="{FF2B5EF4-FFF2-40B4-BE49-F238E27FC236}">
                <a16:creationId xmlns:a16="http://schemas.microsoft.com/office/drawing/2014/main" id="{346DC540-BD7D-946A-604F-8E105A8A997D}"/>
              </a:ext>
            </a:extLst>
          </p:cNvPr>
          <p:cNvSpPr txBox="1"/>
          <p:nvPr/>
        </p:nvSpPr>
        <p:spPr>
          <a:xfrm flipH="1">
            <a:off x="3020200" y="3570818"/>
            <a:ext cx="2312353" cy="3677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Final Transition</a:t>
            </a:r>
            <a:endParaRPr dirty="0">
              <a:sym typeface="Playfair Display ExtraBold"/>
            </a:endParaRPr>
          </a:p>
        </p:txBody>
      </p:sp>
      <p:sp>
        <p:nvSpPr>
          <p:cNvPr id="48" name="Google Shape;431;p30">
            <a:extLst>
              <a:ext uri="{FF2B5EF4-FFF2-40B4-BE49-F238E27FC236}">
                <a16:creationId xmlns:a16="http://schemas.microsoft.com/office/drawing/2014/main" id="{CE080644-AE99-C436-2545-203F97D112D2}"/>
              </a:ext>
            </a:extLst>
          </p:cNvPr>
          <p:cNvSpPr txBox="1"/>
          <p:nvPr/>
        </p:nvSpPr>
        <p:spPr>
          <a:xfrm flipH="1">
            <a:off x="3316495" y="2357143"/>
            <a:ext cx="2294186" cy="830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buClr>
                <a:srgbClr val="FF725E"/>
              </a:buClr>
              <a:buFont typeface="Wingdings" panose="05000000000000000000" pitchFamily="2" charset="2"/>
              <a:buChar char="l"/>
              <a:defRPr>
                <a:solidFill>
                  <a:schemeClr val="dk1"/>
                </a:solidFill>
                <a:latin typeface="Roboto"/>
                <a:ea typeface="Roboto"/>
                <a:cs typeface="Roboto"/>
              </a:defRPr>
            </a:lvl1pPr>
          </a:lstStyle>
          <a:p>
            <a:r>
              <a:rPr lang="en" dirty="0">
                <a:sym typeface="Roboto"/>
              </a:rPr>
              <a:t>Subcriptions of ads &amp; promotion channels</a:t>
            </a:r>
            <a:endParaRPr dirty="0">
              <a:sym typeface="Roboto"/>
            </a:endParaRPr>
          </a:p>
        </p:txBody>
      </p:sp>
      <p:sp>
        <p:nvSpPr>
          <p:cNvPr id="49" name="Google Shape;432;p30">
            <a:extLst>
              <a:ext uri="{FF2B5EF4-FFF2-40B4-BE49-F238E27FC236}">
                <a16:creationId xmlns:a16="http://schemas.microsoft.com/office/drawing/2014/main" id="{CC10BF0C-98EA-6F6C-FBEE-DF0D202AF0F6}"/>
              </a:ext>
            </a:extLst>
          </p:cNvPr>
          <p:cNvSpPr txBox="1"/>
          <p:nvPr/>
        </p:nvSpPr>
        <p:spPr>
          <a:xfrm flipH="1">
            <a:off x="6963696" y="1281779"/>
            <a:ext cx="21432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Project Review</a:t>
            </a:r>
            <a:endParaRPr dirty="0">
              <a:sym typeface="Playfair Display ExtraBold"/>
            </a:endParaRPr>
          </a:p>
        </p:txBody>
      </p:sp>
      <p:sp>
        <p:nvSpPr>
          <p:cNvPr id="52" name="Google Shape;434;p30">
            <a:extLst>
              <a:ext uri="{FF2B5EF4-FFF2-40B4-BE49-F238E27FC236}">
                <a16:creationId xmlns:a16="http://schemas.microsoft.com/office/drawing/2014/main" id="{6498D4E2-19BA-FB63-4823-4B7D8E687642}"/>
              </a:ext>
            </a:extLst>
          </p:cNvPr>
          <p:cNvSpPr txBox="1"/>
          <p:nvPr/>
        </p:nvSpPr>
        <p:spPr>
          <a:xfrm flipH="1">
            <a:off x="6939854" y="3129085"/>
            <a:ext cx="21432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Update Documents</a:t>
            </a:r>
            <a:endParaRPr dirty="0">
              <a:sym typeface="Playfair Display ExtraBold"/>
            </a:endParaRPr>
          </a:p>
        </p:txBody>
      </p:sp>
      <p:sp>
        <p:nvSpPr>
          <p:cNvPr id="57" name="Google Shape;435;p30">
            <a:extLst>
              <a:ext uri="{FF2B5EF4-FFF2-40B4-BE49-F238E27FC236}">
                <a16:creationId xmlns:a16="http://schemas.microsoft.com/office/drawing/2014/main" id="{EFE1F25C-D60A-0407-D0BE-9FBD49D84652}"/>
              </a:ext>
            </a:extLst>
          </p:cNvPr>
          <p:cNvSpPr txBox="1"/>
          <p:nvPr/>
        </p:nvSpPr>
        <p:spPr>
          <a:xfrm flipH="1">
            <a:off x="6901579" y="3422931"/>
            <a:ext cx="1785386" cy="5947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buClr>
                <a:srgbClr val="FF725E"/>
              </a:buClr>
              <a:buFont typeface="Wingdings" panose="05000000000000000000" pitchFamily="2" charset="2"/>
              <a:buChar char="l"/>
              <a:defRPr>
                <a:solidFill>
                  <a:schemeClr val="dk1"/>
                </a:solidFill>
                <a:latin typeface="Roboto"/>
                <a:ea typeface="Roboto"/>
                <a:cs typeface="Roboto"/>
              </a:defRPr>
            </a:lvl1pPr>
          </a:lstStyle>
          <a:p>
            <a:r>
              <a:rPr lang="en" dirty="0">
                <a:sym typeface="Roboto"/>
              </a:rPr>
              <a:t>Lesson Learned</a:t>
            </a:r>
          </a:p>
          <a:p>
            <a:r>
              <a:rPr lang="en" dirty="0">
                <a:sym typeface="Roboto"/>
              </a:rPr>
              <a:t>Archive info</a:t>
            </a:r>
          </a:p>
        </p:txBody>
      </p:sp>
      <p:cxnSp>
        <p:nvCxnSpPr>
          <p:cNvPr id="58" name="Google Shape;465;p30">
            <a:extLst>
              <a:ext uri="{FF2B5EF4-FFF2-40B4-BE49-F238E27FC236}">
                <a16:creationId xmlns:a16="http://schemas.microsoft.com/office/drawing/2014/main" id="{77DA45B8-A15C-578C-B6BD-447790FAD76A}"/>
              </a:ext>
            </a:extLst>
          </p:cNvPr>
          <p:cNvCxnSpPr>
            <a:cxnSpLocks/>
          </p:cNvCxnSpPr>
          <p:nvPr/>
        </p:nvCxnSpPr>
        <p:spPr>
          <a:xfrm flipV="1">
            <a:off x="6285922" y="1458259"/>
            <a:ext cx="615657" cy="629"/>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59" name="Google Shape;466;p30">
            <a:extLst>
              <a:ext uri="{FF2B5EF4-FFF2-40B4-BE49-F238E27FC236}">
                <a16:creationId xmlns:a16="http://schemas.microsoft.com/office/drawing/2014/main" id="{5A0731F3-1583-68BB-96C3-90E732139407}"/>
              </a:ext>
            </a:extLst>
          </p:cNvPr>
          <p:cNvCxnSpPr>
            <a:cxnSpLocks/>
          </p:cNvCxnSpPr>
          <p:nvPr/>
        </p:nvCxnSpPr>
        <p:spPr>
          <a:xfrm rot="10800000">
            <a:off x="5211569" y="2246110"/>
            <a:ext cx="695472" cy="1"/>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63" name="Google Shape;465;p30">
            <a:extLst>
              <a:ext uri="{FF2B5EF4-FFF2-40B4-BE49-F238E27FC236}">
                <a16:creationId xmlns:a16="http://schemas.microsoft.com/office/drawing/2014/main" id="{AC891236-F9B2-495C-7162-FC12B8633724}"/>
              </a:ext>
            </a:extLst>
          </p:cNvPr>
          <p:cNvCxnSpPr>
            <a:cxnSpLocks/>
          </p:cNvCxnSpPr>
          <p:nvPr/>
        </p:nvCxnSpPr>
        <p:spPr>
          <a:xfrm flipV="1">
            <a:off x="6259506" y="3332525"/>
            <a:ext cx="615657" cy="629"/>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384" name="Google Shape;466;p30">
            <a:extLst>
              <a:ext uri="{FF2B5EF4-FFF2-40B4-BE49-F238E27FC236}">
                <a16:creationId xmlns:a16="http://schemas.microsoft.com/office/drawing/2014/main" id="{4A78869E-9BEC-A2E1-F2E7-E1BCE7295D1E}"/>
              </a:ext>
            </a:extLst>
          </p:cNvPr>
          <p:cNvCxnSpPr>
            <a:cxnSpLocks/>
          </p:cNvCxnSpPr>
          <p:nvPr/>
        </p:nvCxnSpPr>
        <p:spPr>
          <a:xfrm rot="10800000">
            <a:off x="5247129" y="4111232"/>
            <a:ext cx="695472" cy="1"/>
          </a:xfrm>
          <a:prstGeom prst="bentConnector3">
            <a:avLst>
              <a:gd name="adj1" fmla="val 50000"/>
            </a:avLst>
          </a:prstGeom>
          <a:noFill/>
          <a:ln w="9525" cap="flat" cmpd="sng">
            <a:solidFill>
              <a:srgbClr val="FF725E"/>
            </a:solidFill>
            <a:prstDash val="solid"/>
            <a:round/>
            <a:headEnd type="none" w="med" len="med"/>
            <a:tailEnd type="oval" w="med" len="med"/>
          </a:ln>
        </p:spPr>
      </p:cxnSp>
      <p:grpSp>
        <p:nvGrpSpPr>
          <p:cNvPr id="385" name="Group 384">
            <a:extLst>
              <a:ext uri="{FF2B5EF4-FFF2-40B4-BE49-F238E27FC236}">
                <a16:creationId xmlns:a16="http://schemas.microsoft.com/office/drawing/2014/main" id="{2D6F40E2-D63B-501A-CABF-ACA0F084B7B9}"/>
              </a:ext>
            </a:extLst>
          </p:cNvPr>
          <p:cNvGrpSpPr/>
          <p:nvPr/>
        </p:nvGrpSpPr>
        <p:grpSpPr>
          <a:xfrm>
            <a:off x="5698629" y="2031319"/>
            <a:ext cx="718072" cy="718069"/>
            <a:chOff x="3982195" y="1920028"/>
            <a:chExt cx="718072" cy="718069"/>
          </a:xfrm>
        </p:grpSpPr>
        <p:grpSp>
          <p:nvGrpSpPr>
            <p:cNvPr id="396" name="Group 395">
              <a:extLst>
                <a:ext uri="{FF2B5EF4-FFF2-40B4-BE49-F238E27FC236}">
                  <a16:creationId xmlns:a16="http://schemas.microsoft.com/office/drawing/2014/main" id="{4BF54461-1A95-2B12-0C41-D1D25C2ECA17}"/>
                </a:ext>
              </a:extLst>
            </p:cNvPr>
            <p:cNvGrpSpPr/>
            <p:nvPr/>
          </p:nvGrpSpPr>
          <p:grpSpPr>
            <a:xfrm>
              <a:off x="4017488" y="1964719"/>
              <a:ext cx="651349" cy="637588"/>
              <a:chOff x="4017488" y="1964719"/>
              <a:chExt cx="651349" cy="637588"/>
            </a:xfrm>
          </p:grpSpPr>
          <p:sp>
            <p:nvSpPr>
              <p:cNvPr id="398" name="Google Shape;669;p35">
                <a:extLst>
                  <a:ext uri="{FF2B5EF4-FFF2-40B4-BE49-F238E27FC236}">
                    <a16:creationId xmlns:a16="http://schemas.microsoft.com/office/drawing/2014/main" id="{5ECCAE2E-B07A-D1E8-29DF-6C6A8B83B985}"/>
                  </a:ext>
                </a:extLst>
              </p:cNvPr>
              <p:cNvSpPr/>
              <p:nvPr/>
            </p:nvSpPr>
            <p:spPr>
              <a:xfrm rot="16200000">
                <a:off x="4024369" y="1957838"/>
                <a:ext cx="637588" cy="651349"/>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670;p35">
                <a:extLst>
                  <a:ext uri="{FF2B5EF4-FFF2-40B4-BE49-F238E27FC236}">
                    <a16:creationId xmlns:a16="http://schemas.microsoft.com/office/drawing/2014/main" id="{13497A6F-E38D-B169-DB96-04EC3E149856}"/>
                  </a:ext>
                </a:extLst>
              </p:cNvPr>
              <p:cNvSpPr/>
              <p:nvPr/>
            </p:nvSpPr>
            <p:spPr>
              <a:xfrm rot="16200000">
                <a:off x="4147099" y="2091484"/>
                <a:ext cx="88102" cy="90003"/>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454;p30">
              <a:extLst>
                <a:ext uri="{FF2B5EF4-FFF2-40B4-BE49-F238E27FC236}">
                  <a16:creationId xmlns:a16="http://schemas.microsoft.com/office/drawing/2014/main" id="{DC8D8395-E99F-5E9C-1A4F-E6CA550192BB}"/>
                </a:ext>
              </a:extLst>
            </p:cNvPr>
            <p:cNvSpPr/>
            <p:nvPr/>
          </p:nvSpPr>
          <p:spPr>
            <a:xfrm rot="18729541">
              <a:off x="3982196" y="1920027"/>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roup 400">
            <a:extLst>
              <a:ext uri="{FF2B5EF4-FFF2-40B4-BE49-F238E27FC236}">
                <a16:creationId xmlns:a16="http://schemas.microsoft.com/office/drawing/2014/main" id="{495957F6-99BF-F4EE-91B0-CD29502530E9}"/>
              </a:ext>
            </a:extLst>
          </p:cNvPr>
          <p:cNvGrpSpPr/>
          <p:nvPr/>
        </p:nvGrpSpPr>
        <p:grpSpPr>
          <a:xfrm>
            <a:off x="5699187" y="2815474"/>
            <a:ext cx="718072" cy="718069"/>
            <a:chOff x="3982753" y="2704183"/>
            <a:chExt cx="718072" cy="718069"/>
          </a:xfrm>
        </p:grpSpPr>
        <p:sp>
          <p:nvSpPr>
            <p:cNvPr id="406" name="Google Shape;669;p35">
              <a:extLst>
                <a:ext uri="{FF2B5EF4-FFF2-40B4-BE49-F238E27FC236}">
                  <a16:creationId xmlns:a16="http://schemas.microsoft.com/office/drawing/2014/main" id="{65ECA26B-5A94-3391-1506-A9FE99DD79D9}"/>
                </a:ext>
              </a:extLst>
            </p:cNvPr>
            <p:cNvSpPr/>
            <p:nvPr/>
          </p:nvSpPr>
          <p:spPr>
            <a:xfrm rot="5400000">
              <a:off x="4024365" y="2737545"/>
              <a:ext cx="637586" cy="651345"/>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670;p35">
              <a:extLst>
                <a:ext uri="{FF2B5EF4-FFF2-40B4-BE49-F238E27FC236}">
                  <a16:creationId xmlns:a16="http://schemas.microsoft.com/office/drawing/2014/main" id="{A9DA25A4-4B16-8A90-4A0C-8ACDB7B9E58E}"/>
                </a:ext>
              </a:extLst>
            </p:cNvPr>
            <p:cNvSpPr/>
            <p:nvPr/>
          </p:nvSpPr>
          <p:spPr>
            <a:xfrm rot="5400000">
              <a:off x="4451120" y="3165243"/>
              <a:ext cx="88101" cy="90002"/>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54;p30">
              <a:extLst>
                <a:ext uri="{FF2B5EF4-FFF2-40B4-BE49-F238E27FC236}">
                  <a16:creationId xmlns:a16="http://schemas.microsoft.com/office/drawing/2014/main" id="{A24C2C14-5A93-4FE2-404D-DD56E55A63E9}"/>
                </a:ext>
              </a:extLst>
            </p:cNvPr>
            <p:cNvSpPr/>
            <p:nvPr/>
          </p:nvSpPr>
          <p:spPr>
            <a:xfrm rot="18729541">
              <a:off x="3982754" y="2704182"/>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roup 408">
            <a:extLst>
              <a:ext uri="{FF2B5EF4-FFF2-40B4-BE49-F238E27FC236}">
                <a16:creationId xmlns:a16="http://schemas.microsoft.com/office/drawing/2014/main" id="{26E4060B-F1A9-18D4-7E08-958A8FE516F0}"/>
              </a:ext>
            </a:extLst>
          </p:cNvPr>
          <p:cNvGrpSpPr/>
          <p:nvPr/>
        </p:nvGrpSpPr>
        <p:grpSpPr>
          <a:xfrm>
            <a:off x="5737462" y="3585118"/>
            <a:ext cx="718072" cy="718069"/>
            <a:chOff x="4021028" y="3473827"/>
            <a:chExt cx="718072" cy="718069"/>
          </a:xfrm>
        </p:grpSpPr>
        <p:grpSp>
          <p:nvGrpSpPr>
            <p:cNvPr id="410" name="Google Shape;668;p35">
              <a:extLst>
                <a:ext uri="{FF2B5EF4-FFF2-40B4-BE49-F238E27FC236}">
                  <a16:creationId xmlns:a16="http://schemas.microsoft.com/office/drawing/2014/main" id="{CCCBB080-DBB1-E9E3-C052-5F7E57ECA8C9}"/>
                </a:ext>
              </a:extLst>
            </p:cNvPr>
            <p:cNvGrpSpPr/>
            <p:nvPr/>
          </p:nvGrpSpPr>
          <p:grpSpPr>
            <a:xfrm rot="10800000">
              <a:off x="4053089" y="3519119"/>
              <a:ext cx="645910" cy="642952"/>
              <a:chOff x="5408000" y="1917600"/>
              <a:chExt cx="916200" cy="916200"/>
            </a:xfrm>
          </p:grpSpPr>
          <p:sp>
            <p:nvSpPr>
              <p:cNvPr id="414" name="Google Shape;669;p35">
                <a:extLst>
                  <a:ext uri="{FF2B5EF4-FFF2-40B4-BE49-F238E27FC236}">
                    <a16:creationId xmlns:a16="http://schemas.microsoft.com/office/drawing/2014/main" id="{45D03896-E36F-5C4E-936F-30E3F592CBBB}"/>
                  </a:ext>
                </a:extLst>
              </p:cNvPr>
              <p:cNvSpPr/>
              <p:nvPr/>
            </p:nvSpPr>
            <p:spPr>
              <a:xfrm>
                <a:off x="5408000" y="1917600"/>
                <a:ext cx="916200" cy="916200"/>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670;p35">
                <a:extLst>
                  <a:ext uri="{FF2B5EF4-FFF2-40B4-BE49-F238E27FC236}">
                    <a16:creationId xmlns:a16="http://schemas.microsoft.com/office/drawing/2014/main" id="{F3D4E836-3D98-11B3-1B28-8562DA0C8CEA}"/>
                  </a:ext>
                </a:extLst>
              </p:cNvPr>
              <p:cNvSpPr/>
              <p:nvPr/>
            </p:nvSpPr>
            <p:spPr>
              <a:xfrm>
                <a:off x="6014075" y="2098575"/>
                <a:ext cx="126600" cy="126600"/>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54;p30">
              <a:extLst>
                <a:ext uri="{FF2B5EF4-FFF2-40B4-BE49-F238E27FC236}">
                  <a16:creationId xmlns:a16="http://schemas.microsoft.com/office/drawing/2014/main" id="{ADAA79C2-B3F6-B6F1-E077-945F5B86809E}"/>
                </a:ext>
              </a:extLst>
            </p:cNvPr>
            <p:cNvSpPr/>
            <p:nvPr/>
          </p:nvSpPr>
          <p:spPr>
            <a:xfrm rot="18729541">
              <a:off x="4021029" y="3473826"/>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roup 430">
            <a:extLst>
              <a:ext uri="{FF2B5EF4-FFF2-40B4-BE49-F238E27FC236}">
                <a16:creationId xmlns:a16="http://schemas.microsoft.com/office/drawing/2014/main" id="{D4999614-70B7-4081-5370-21713757CAB0}"/>
              </a:ext>
            </a:extLst>
          </p:cNvPr>
          <p:cNvGrpSpPr/>
          <p:nvPr/>
        </p:nvGrpSpPr>
        <p:grpSpPr>
          <a:xfrm>
            <a:off x="5730745" y="1260432"/>
            <a:ext cx="718072" cy="718069"/>
            <a:chOff x="5600233" y="999910"/>
            <a:chExt cx="718072" cy="718069"/>
          </a:xfrm>
        </p:grpSpPr>
        <p:grpSp>
          <p:nvGrpSpPr>
            <p:cNvPr id="60" name="Group 59">
              <a:extLst>
                <a:ext uri="{FF2B5EF4-FFF2-40B4-BE49-F238E27FC236}">
                  <a16:creationId xmlns:a16="http://schemas.microsoft.com/office/drawing/2014/main" id="{31BD6BB2-2037-904A-F79B-9E59426D5F69}"/>
                </a:ext>
              </a:extLst>
            </p:cNvPr>
            <p:cNvGrpSpPr/>
            <p:nvPr/>
          </p:nvGrpSpPr>
          <p:grpSpPr>
            <a:xfrm>
              <a:off x="5639012" y="1039489"/>
              <a:ext cx="645910" cy="642952"/>
              <a:chOff x="4053090" y="1188720"/>
              <a:chExt cx="645910" cy="642952"/>
            </a:xfrm>
          </p:grpSpPr>
          <p:sp>
            <p:nvSpPr>
              <p:cNvPr id="61" name="Google Shape;669;p35">
                <a:extLst>
                  <a:ext uri="{FF2B5EF4-FFF2-40B4-BE49-F238E27FC236}">
                    <a16:creationId xmlns:a16="http://schemas.microsoft.com/office/drawing/2014/main" id="{3E91430D-4131-9CD3-2F24-5E219949EF03}"/>
                  </a:ext>
                </a:extLst>
              </p:cNvPr>
              <p:cNvSpPr/>
              <p:nvPr/>
            </p:nvSpPr>
            <p:spPr>
              <a:xfrm>
                <a:off x="4053090" y="1188720"/>
                <a:ext cx="645910" cy="642952"/>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70;p35">
                <a:extLst>
                  <a:ext uri="{FF2B5EF4-FFF2-40B4-BE49-F238E27FC236}">
                    <a16:creationId xmlns:a16="http://schemas.microsoft.com/office/drawing/2014/main" id="{C80B0647-A700-8227-941A-BDA6AE249BD8}"/>
                  </a:ext>
                </a:extLst>
              </p:cNvPr>
              <p:cNvSpPr/>
              <p:nvPr/>
            </p:nvSpPr>
            <p:spPr>
              <a:xfrm>
                <a:off x="4480366" y="1315721"/>
                <a:ext cx="89251" cy="88843"/>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54;p30">
              <a:extLst>
                <a:ext uri="{FF2B5EF4-FFF2-40B4-BE49-F238E27FC236}">
                  <a16:creationId xmlns:a16="http://schemas.microsoft.com/office/drawing/2014/main" id="{E99625B9-011B-D9D2-8A8D-FE72F31EF895}"/>
                </a:ext>
              </a:extLst>
            </p:cNvPr>
            <p:cNvSpPr/>
            <p:nvPr/>
          </p:nvSpPr>
          <p:spPr>
            <a:xfrm rot="18729541">
              <a:off x="5600234" y="999909"/>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42695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43" name="Google Shape;605;p34">
            <a:extLst>
              <a:ext uri="{FF2B5EF4-FFF2-40B4-BE49-F238E27FC236}">
                <a16:creationId xmlns:a16="http://schemas.microsoft.com/office/drawing/2014/main" id="{A6E1DD54-C2B7-4F9F-473F-454F9C899D82}"/>
              </a:ext>
            </a:extLst>
          </p:cNvPr>
          <p:cNvSpPr/>
          <p:nvPr/>
        </p:nvSpPr>
        <p:spPr>
          <a:xfrm>
            <a:off x="3396853" y="1154363"/>
            <a:ext cx="2350293" cy="2334479"/>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06;p34">
            <a:extLst>
              <a:ext uri="{FF2B5EF4-FFF2-40B4-BE49-F238E27FC236}">
                <a16:creationId xmlns:a16="http://schemas.microsoft.com/office/drawing/2014/main" id="{E942785D-7921-9AC7-E29D-E1425CAE4BE3}"/>
              </a:ext>
            </a:extLst>
          </p:cNvPr>
          <p:cNvSpPr txBox="1">
            <a:spLocks noGrp="1"/>
          </p:cNvSpPr>
          <p:nvPr>
            <p:ph type="title"/>
          </p:nvPr>
        </p:nvSpPr>
        <p:spPr>
          <a:xfrm>
            <a:off x="2347988" y="1154363"/>
            <a:ext cx="4448100" cy="1058700"/>
          </a:xfrm>
          <a:prstGeom prst="rect">
            <a:avLst/>
          </a:prstGeom>
          <a:noFill/>
          <a:ln>
            <a:noFill/>
          </a:ln>
        </p:spPr>
        <p:txBody>
          <a:bodyPr spcFirstLastPara="1" wrap="square" lIns="91425" tIns="91425" rIns="91425" bIns="91425" anchor="t" anchorCtr="0">
            <a:noAutofit/>
          </a:bodyPr>
          <a:lstStyle/>
          <a:p>
            <a:r>
              <a:rPr lang="en" sz="8500" dirty="0"/>
              <a:t>Thanks!</a:t>
            </a:r>
            <a:endParaRPr sz="8500" dirty="0"/>
          </a:p>
        </p:txBody>
      </p:sp>
      <p:sp>
        <p:nvSpPr>
          <p:cNvPr id="45" name="Google Shape;607;p34">
            <a:extLst>
              <a:ext uri="{FF2B5EF4-FFF2-40B4-BE49-F238E27FC236}">
                <a16:creationId xmlns:a16="http://schemas.microsoft.com/office/drawing/2014/main" id="{3D09742D-07FE-2053-E79C-BF50CE7796CF}"/>
              </a:ext>
            </a:extLst>
          </p:cNvPr>
          <p:cNvSpPr txBox="1">
            <a:spLocks noGrp="1"/>
          </p:cNvSpPr>
          <p:nvPr>
            <p:ph type="subTitle" idx="1"/>
          </p:nvPr>
        </p:nvSpPr>
        <p:spPr>
          <a:xfrm>
            <a:off x="2347950" y="2285788"/>
            <a:ext cx="4448100" cy="1058700"/>
          </a:xfrm>
          <a:prstGeom prst="rect">
            <a:avLst/>
          </a:prstGeom>
          <a:noFill/>
          <a:ln>
            <a:noFill/>
          </a:ln>
        </p:spPr>
        <p:txBody>
          <a:bodyPr spcFirstLastPara="1" wrap="square" lIns="91425" tIns="91425" rIns="91425" bIns="91425" anchor="ctr" anchorCtr="0">
            <a:noAutofit/>
          </a:bodyPr>
          <a:lstStyle/>
          <a:p>
            <a:pPr marL="0" indent="0"/>
            <a:r>
              <a:rPr lang="en" sz="2000" dirty="0">
                <a:latin typeface="Playfair Display ExtraBold"/>
                <a:sym typeface="Playfair Display ExtraBold"/>
              </a:rPr>
              <a:t>Do you have any questions?</a:t>
            </a:r>
            <a:endParaRPr sz="2000" dirty="0">
              <a:latin typeface="Playfair Display ExtraBold"/>
              <a:sym typeface="Playfair Display ExtraBold"/>
            </a:endParaRPr>
          </a:p>
        </p:txBody>
      </p:sp>
    </p:spTree>
    <p:extLst>
      <p:ext uri="{BB962C8B-B14F-4D97-AF65-F5344CB8AC3E}">
        <p14:creationId xmlns:p14="http://schemas.microsoft.com/office/powerpoint/2010/main" val="2385964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13" name="Google Shape;80;p22">
            <a:extLst>
              <a:ext uri="{FF2B5EF4-FFF2-40B4-BE49-F238E27FC236}">
                <a16:creationId xmlns:a16="http://schemas.microsoft.com/office/drawing/2014/main" id="{3FEBB294-2323-C48A-FBCB-42F27DDCB656}"/>
              </a:ext>
            </a:extLst>
          </p:cNvPr>
          <p:cNvSpPr/>
          <p:nvPr/>
        </p:nvSpPr>
        <p:spPr>
          <a:xfrm>
            <a:off x="-610736" y="-416689"/>
            <a:ext cx="2457039" cy="233942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txBox="1">
            <a:spLocks noGrp="1"/>
          </p:cNvSpPr>
          <p:nvPr>
            <p:ph type="title"/>
          </p:nvPr>
        </p:nvSpPr>
        <p:spPr>
          <a:xfrm>
            <a:off x="705600" y="732550"/>
            <a:ext cx="72870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Group #</a:t>
            </a:r>
            <a:r>
              <a:rPr lang="en" sz="4400" dirty="0"/>
              <a:t>12</a:t>
            </a:r>
            <a:r>
              <a:rPr lang="en" sz="3600" dirty="0"/>
              <a:t> : Team</a:t>
            </a:r>
            <a:endParaRPr sz="3600" dirty="0"/>
          </a:p>
        </p:txBody>
      </p:sp>
      <p:pic>
        <p:nvPicPr>
          <p:cNvPr id="604" name="Google Shape;604;p45"/>
          <p:cNvPicPr preferRelativeResize="0"/>
          <p:nvPr/>
        </p:nvPicPr>
        <p:blipFill>
          <a:blip r:embed="rId3"/>
          <a:srcRect t="1904" b="1904"/>
          <a:stretch/>
        </p:blipFill>
        <p:spPr>
          <a:xfrm>
            <a:off x="3922869" y="1922733"/>
            <a:ext cx="1440300" cy="1440300"/>
          </a:xfrm>
          <a:prstGeom prst="ellipse">
            <a:avLst/>
          </a:prstGeom>
          <a:noFill/>
          <a:ln>
            <a:noFill/>
          </a:ln>
        </p:spPr>
      </p:pic>
      <p:pic>
        <p:nvPicPr>
          <p:cNvPr id="606" name="Google Shape;606;p45"/>
          <p:cNvPicPr preferRelativeResize="0"/>
          <p:nvPr/>
        </p:nvPicPr>
        <p:blipFill>
          <a:blip r:embed="rId4"/>
          <a:srcRect l="2733" r="2733"/>
          <a:stretch/>
        </p:blipFill>
        <p:spPr>
          <a:xfrm>
            <a:off x="5487155" y="1904583"/>
            <a:ext cx="1440300" cy="1440300"/>
          </a:xfrm>
          <a:prstGeom prst="ellipse">
            <a:avLst/>
          </a:prstGeom>
          <a:noFill/>
          <a:ln>
            <a:noFill/>
          </a:ln>
        </p:spPr>
      </p:pic>
      <p:sp>
        <p:nvSpPr>
          <p:cNvPr id="6" name="TextBox 5">
            <a:extLst>
              <a:ext uri="{FF2B5EF4-FFF2-40B4-BE49-F238E27FC236}">
                <a16:creationId xmlns:a16="http://schemas.microsoft.com/office/drawing/2014/main" id="{DBC6DBC3-40CD-32DE-DBBD-A92098AF85CC}"/>
              </a:ext>
            </a:extLst>
          </p:cNvPr>
          <p:cNvSpPr txBox="1"/>
          <p:nvPr/>
        </p:nvSpPr>
        <p:spPr>
          <a:xfrm>
            <a:off x="617784" y="3505627"/>
            <a:ext cx="1793321"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Amit Sharma</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0794488</a:t>
            </a:r>
            <a:endParaRPr lang="en-CA" b="1" dirty="0"/>
          </a:p>
        </p:txBody>
      </p:sp>
      <p:sp>
        <p:nvSpPr>
          <p:cNvPr id="9" name="TextBox 8">
            <a:extLst>
              <a:ext uri="{FF2B5EF4-FFF2-40B4-BE49-F238E27FC236}">
                <a16:creationId xmlns:a16="http://schemas.microsoft.com/office/drawing/2014/main" id="{26250D56-25FA-CF40-9223-0DCDA4C6119C}"/>
              </a:ext>
            </a:extLst>
          </p:cNvPr>
          <p:cNvSpPr txBox="1"/>
          <p:nvPr/>
        </p:nvSpPr>
        <p:spPr>
          <a:xfrm>
            <a:off x="2358583" y="3505627"/>
            <a:ext cx="1440300"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Suhail Ahmed </a:t>
            </a: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0789949</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0" name="TextBox 9">
            <a:extLst>
              <a:ext uri="{FF2B5EF4-FFF2-40B4-BE49-F238E27FC236}">
                <a16:creationId xmlns:a16="http://schemas.microsoft.com/office/drawing/2014/main" id="{8B044D39-CF3E-AB5B-DFFD-07CC78515E1A}"/>
              </a:ext>
            </a:extLst>
          </p:cNvPr>
          <p:cNvSpPr txBox="1"/>
          <p:nvPr/>
        </p:nvSpPr>
        <p:spPr>
          <a:xfrm>
            <a:off x="3860875" y="3505627"/>
            <a:ext cx="1564287"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Rajvi Mehta</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0788372</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1" name="TextBox 10">
            <a:extLst>
              <a:ext uri="{FF2B5EF4-FFF2-40B4-BE49-F238E27FC236}">
                <a16:creationId xmlns:a16="http://schemas.microsoft.com/office/drawing/2014/main" id="{53D9C1E5-149C-C507-4590-3CA150A4BD65}"/>
              </a:ext>
            </a:extLst>
          </p:cNvPr>
          <p:cNvSpPr txBox="1"/>
          <p:nvPr/>
        </p:nvSpPr>
        <p:spPr>
          <a:xfrm>
            <a:off x="5352406" y="3507866"/>
            <a:ext cx="1709798"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cs typeface="Arial" panose="020B0604020202020204" pitchFamily="34" charset="0"/>
              </a:rPr>
              <a:t>Harshil Patel </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0791261</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2" name="TextBox 11">
            <a:extLst>
              <a:ext uri="{FF2B5EF4-FFF2-40B4-BE49-F238E27FC236}">
                <a16:creationId xmlns:a16="http://schemas.microsoft.com/office/drawing/2014/main" id="{7784DD13-B3A3-DB2E-EA44-6B2416766EC1}"/>
              </a:ext>
            </a:extLst>
          </p:cNvPr>
          <p:cNvSpPr txBox="1"/>
          <p:nvPr/>
        </p:nvSpPr>
        <p:spPr>
          <a:xfrm>
            <a:off x="7113434" y="3505627"/>
            <a:ext cx="1564287" cy="523220"/>
          </a:xfrm>
          <a:prstGeom prst="rect">
            <a:avLst/>
          </a:prstGeom>
          <a:noFill/>
        </p:spPr>
        <p:txBody>
          <a:bodyPr wrap="square">
            <a:spAutoFit/>
          </a:bodyPr>
          <a:lstStyle/>
          <a:p>
            <a:pPr algn="ctr"/>
            <a:r>
              <a:rPr lang="en-CA" sz="1400" b="1" dirty="0" err="1">
                <a:solidFill>
                  <a:srgbClr val="FF725E"/>
                </a:solidFill>
                <a:effectLst/>
                <a:latin typeface="Arial" panose="020B0604020202020204" pitchFamily="34" charset="0"/>
                <a:ea typeface="Calibri" panose="020F0502020204030204" pitchFamily="34" charset="0"/>
                <a:cs typeface="Arial" panose="020B0604020202020204" pitchFamily="34" charset="0"/>
              </a:rPr>
              <a:t>Jayraj</a:t>
            </a:r>
            <a:r>
              <a:rPr lang="en-CA" sz="1400" b="1" dirty="0">
                <a:solidFill>
                  <a:srgbClr val="FF725E"/>
                </a:solidFill>
                <a:effectLst/>
                <a:latin typeface="Arial" panose="020B0604020202020204" pitchFamily="34" charset="0"/>
                <a:ea typeface="Calibri" panose="020F0502020204030204" pitchFamily="34" charset="0"/>
                <a:cs typeface="Arial" panose="020B0604020202020204" pitchFamily="34" charset="0"/>
              </a:rPr>
              <a:t> Radadiya</a:t>
            </a:r>
          </a:p>
          <a:p>
            <a:pPr algn="ctr"/>
            <a:r>
              <a:rPr lang="en-CA" b="1" dirty="0">
                <a:solidFill>
                  <a:srgbClr val="262626"/>
                </a:solidFill>
                <a:latin typeface="Arial" panose="020B0604020202020204" pitchFamily="34" charset="0"/>
                <a:cs typeface="Arial" panose="020B0604020202020204" pitchFamily="34" charset="0"/>
              </a:rPr>
              <a:t>078</a:t>
            </a:r>
            <a:endParaRPr lang="en-CA" b="1" dirty="0"/>
          </a:p>
        </p:txBody>
      </p:sp>
      <p:sp>
        <p:nvSpPr>
          <p:cNvPr id="2" name="Slide Number Placeholder 1">
            <a:extLst>
              <a:ext uri="{FF2B5EF4-FFF2-40B4-BE49-F238E27FC236}">
                <a16:creationId xmlns:a16="http://schemas.microsoft.com/office/drawing/2014/main" id="{E6D8F2E6-8587-7A69-2F9A-165D04B4448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p:nvPr/>
        </p:nvSpPr>
        <p:spPr>
          <a:xfrm>
            <a:off x="4403643"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7267641"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1313894" y="1348081"/>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title"/>
          </p:nvPr>
        </p:nvSpPr>
        <p:spPr>
          <a:xfrm>
            <a:off x="720000" y="23650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173" name="Google Shape;173;p24"/>
          <p:cNvSpPr txBox="1">
            <a:spLocks noGrp="1"/>
          </p:cNvSpPr>
          <p:nvPr>
            <p:ph type="title" idx="2"/>
          </p:nvPr>
        </p:nvSpPr>
        <p:spPr>
          <a:xfrm>
            <a:off x="620666" y="1451581"/>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Company</a:t>
            </a:r>
            <a:endParaRPr dirty="0"/>
          </a:p>
        </p:txBody>
      </p:sp>
      <p:sp>
        <p:nvSpPr>
          <p:cNvPr id="174" name="Google Shape;174;p24"/>
          <p:cNvSpPr txBox="1">
            <a:spLocks noGrp="1"/>
          </p:cNvSpPr>
          <p:nvPr>
            <p:ph type="subTitle" idx="1"/>
          </p:nvPr>
        </p:nvSpPr>
        <p:spPr>
          <a:xfrm>
            <a:off x="354784" y="2186281"/>
            <a:ext cx="2939036" cy="219343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725E"/>
              </a:buClr>
              <a:buFont typeface="Wingdings" panose="05000000000000000000" pitchFamily="2" charset="2"/>
              <a:buChar char="l"/>
            </a:pPr>
            <a:r>
              <a:rPr lang="en-US" sz="1400" b="1" dirty="0" err="1"/>
              <a:t>DigitallyLearnt</a:t>
            </a:r>
            <a:r>
              <a:rPr lang="en-US" sz="1400" b="1" dirty="0"/>
              <a:t> LLB</a:t>
            </a:r>
            <a:r>
              <a:rPr lang="en-US" sz="1400" dirty="0"/>
              <a:t>., A newly founded digital educational </a:t>
            </a:r>
            <a:r>
              <a:rPr lang="en-US" sz="1400" b="1" dirty="0"/>
              <a:t>content creator in the field of digital marketing</a:t>
            </a:r>
            <a:r>
              <a:rPr lang="en-US" sz="1400" dirty="0"/>
              <a:t>, has developed products that have passed the quality examination and received optimal feedback from initial and limited launch. </a:t>
            </a:r>
            <a:endParaRPr sz="1400" dirty="0"/>
          </a:p>
        </p:txBody>
      </p:sp>
      <p:sp>
        <p:nvSpPr>
          <p:cNvPr id="175" name="Google Shape;175;p24"/>
          <p:cNvSpPr txBox="1">
            <a:spLocks noGrp="1"/>
          </p:cNvSpPr>
          <p:nvPr>
            <p:ph type="title" idx="3"/>
          </p:nvPr>
        </p:nvSpPr>
        <p:spPr>
          <a:xfrm>
            <a:off x="3715259"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a:t>
            </a:r>
            <a:endParaRPr dirty="0"/>
          </a:p>
        </p:txBody>
      </p:sp>
      <p:sp>
        <p:nvSpPr>
          <p:cNvPr id="176" name="Google Shape;176;p24"/>
          <p:cNvSpPr txBox="1">
            <a:spLocks noGrp="1"/>
          </p:cNvSpPr>
          <p:nvPr>
            <p:ph type="subTitle" idx="4"/>
          </p:nvPr>
        </p:nvSpPr>
        <p:spPr>
          <a:xfrm>
            <a:off x="3354004" y="2148982"/>
            <a:ext cx="2897810" cy="2188919"/>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Scale up the revenue and reaching more audiences is digitally promoting the product. </a:t>
            </a:r>
          </a:p>
          <a:p>
            <a:pPr marL="285750" indent="-285750" algn="l">
              <a:buClr>
                <a:srgbClr val="FF725E"/>
              </a:buClr>
              <a:buFont typeface="Wingdings" panose="05000000000000000000" pitchFamily="2" charset="2"/>
              <a:buChar char="l"/>
            </a:pPr>
            <a:r>
              <a:rPr lang="en-US" sz="1400" dirty="0"/>
              <a:t>Sell more copies of its digital content to go further in the course of the growth and gain profits.</a:t>
            </a:r>
            <a:endParaRPr sz="1400" dirty="0"/>
          </a:p>
        </p:txBody>
      </p:sp>
      <p:sp>
        <p:nvSpPr>
          <p:cNvPr id="177" name="Google Shape;177;p24"/>
          <p:cNvSpPr txBox="1">
            <a:spLocks noGrp="1"/>
          </p:cNvSpPr>
          <p:nvPr>
            <p:ph type="title" idx="5"/>
          </p:nvPr>
        </p:nvSpPr>
        <p:spPr>
          <a:xfrm>
            <a:off x="6578943"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Solution</a:t>
            </a:r>
            <a:endParaRPr dirty="0"/>
          </a:p>
        </p:txBody>
      </p:sp>
      <p:sp>
        <p:nvSpPr>
          <p:cNvPr id="178" name="Google Shape;178;p24"/>
          <p:cNvSpPr txBox="1">
            <a:spLocks noGrp="1"/>
          </p:cNvSpPr>
          <p:nvPr>
            <p:ph type="subTitle" idx="6"/>
          </p:nvPr>
        </p:nvSpPr>
        <p:spPr>
          <a:xfrm>
            <a:off x="6186086" y="2184354"/>
            <a:ext cx="2897810" cy="2581610"/>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Running the first widespread digital marketing campaign for the current products .</a:t>
            </a:r>
          </a:p>
          <a:p>
            <a:pPr marL="285750" indent="-285750" algn="l">
              <a:buClr>
                <a:srgbClr val="FF725E"/>
              </a:buClr>
              <a:buFont typeface="Wingdings" panose="05000000000000000000" pitchFamily="2" charset="2"/>
              <a:buChar char="l"/>
            </a:pPr>
            <a:r>
              <a:rPr lang="en-US" sz="1400" dirty="0"/>
              <a:t>This campaign will try to target potential customers on these popular platforms. </a:t>
            </a:r>
          </a:p>
          <a:p>
            <a:pPr marL="285750" indent="-285750" algn="l">
              <a:buClr>
                <a:srgbClr val="FF725E"/>
              </a:buClr>
              <a:buFont typeface="Wingdings" panose="05000000000000000000" pitchFamily="2" charset="2"/>
              <a:buChar char="l"/>
            </a:pPr>
            <a:r>
              <a:rPr lang="en-US" sz="1400" dirty="0"/>
              <a:t>Aim to increase the exposure of the products' brands and convince new customers to purchase the product.</a:t>
            </a:r>
            <a:endParaRPr sz="1400" dirty="0"/>
          </a:p>
        </p:txBody>
      </p:sp>
    </p:spTree>
    <p:extLst>
      <p:ext uri="{BB962C8B-B14F-4D97-AF65-F5344CB8AC3E}">
        <p14:creationId xmlns:p14="http://schemas.microsoft.com/office/powerpoint/2010/main" val="1830873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p:nvPr/>
        </p:nvSpPr>
        <p:spPr>
          <a:xfrm>
            <a:off x="4403643"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7267641"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1313894" y="1348081"/>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title"/>
          </p:nvPr>
        </p:nvSpPr>
        <p:spPr>
          <a:xfrm>
            <a:off x="720000" y="23650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Problem Statement: </a:t>
            </a:r>
            <a:endParaRPr dirty="0"/>
          </a:p>
        </p:txBody>
      </p:sp>
      <p:sp>
        <p:nvSpPr>
          <p:cNvPr id="173" name="Google Shape;173;p24"/>
          <p:cNvSpPr txBox="1">
            <a:spLocks noGrp="1"/>
          </p:cNvSpPr>
          <p:nvPr>
            <p:ph type="title" idx="2"/>
          </p:nvPr>
        </p:nvSpPr>
        <p:spPr>
          <a:xfrm>
            <a:off x="620666" y="1451581"/>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Company</a:t>
            </a:r>
            <a:endParaRPr dirty="0"/>
          </a:p>
        </p:txBody>
      </p:sp>
      <p:sp>
        <p:nvSpPr>
          <p:cNvPr id="174" name="Google Shape;174;p24"/>
          <p:cNvSpPr txBox="1">
            <a:spLocks noGrp="1"/>
          </p:cNvSpPr>
          <p:nvPr>
            <p:ph type="subTitle" idx="1"/>
          </p:nvPr>
        </p:nvSpPr>
        <p:spPr>
          <a:xfrm>
            <a:off x="354784" y="2186281"/>
            <a:ext cx="2939036" cy="219343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725E"/>
              </a:buClr>
              <a:buFont typeface="Wingdings" panose="05000000000000000000" pitchFamily="2" charset="2"/>
              <a:buChar char="l"/>
            </a:pPr>
            <a:r>
              <a:rPr lang="en-US" sz="1400" b="1" dirty="0" err="1"/>
              <a:t>DigitallyLearnt</a:t>
            </a:r>
            <a:r>
              <a:rPr lang="en-US" sz="1400" b="1" dirty="0"/>
              <a:t> LLB</a:t>
            </a:r>
            <a:r>
              <a:rPr lang="en-US" sz="1400" dirty="0"/>
              <a:t>., A newly founded digital educational </a:t>
            </a:r>
            <a:r>
              <a:rPr lang="en-US" sz="1400" b="1" dirty="0"/>
              <a:t>content creator in the field of digital marketing</a:t>
            </a:r>
            <a:r>
              <a:rPr lang="en-US" sz="1400" dirty="0"/>
              <a:t>, has developed products that have passed the quality examination and received optimal feedback from initial and limited launch. </a:t>
            </a:r>
            <a:endParaRPr sz="1400" dirty="0"/>
          </a:p>
        </p:txBody>
      </p:sp>
      <p:sp>
        <p:nvSpPr>
          <p:cNvPr id="175" name="Google Shape;175;p24"/>
          <p:cNvSpPr txBox="1">
            <a:spLocks noGrp="1"/>
          </p:cNvSpPr>
          <p:nvPr>
            <p:ph type="title" idx="3"/>
          </p:nvPr>
        </p:nvSpPr>
        <p:spPr>
          <a:xfrm>
            <a:off x="3715259"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a:t>
            </a:r>
            <a:endParaRPr dirty="0"/>
          </a:p>
        </p:txBody>
      </p:sp>
      <p:sp>
        <p:nvSpPr>
          <p:cNvPr id="176" name="Google Shape;176;p24"/>
          <p:cNvSpPr txBox="1">
            <a:spLocks noGrp="1"/>
          </p:cNvSpPr>
          <p:nvPr>
            <p:ph type="subTitle" idx="4"/>
          </p:nvPr>
        </p:nvSpPr>
        <p:spPr>
          <a:xfrm>
            <a:off x="3354004" y="2148982"/>
            <a:ext cx="2897810" cy="2188919"/>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Scale up the revenue and reaching more audiences is digitally promoting the product. </a:t>
            </a:r>
          </a:p>
          <a:p>
            <a:pPr marL="285750" indent="-285750" algn="l">
              <a:buClr>
                <a:srgbClr val="FF725E"/>
              </a:buClr>
              <a:buFont typeface="Wingdings" panose="05000000000000000000" pitchFamily="2" charset="2"/>
              <a:buChar char="l"/>
            </a:pPr>
            <a:r>
              <a:rPr lang="en-US" sz="1400" dirty="0"/>
              <a:t>Sell more copies of its digital content to go further in the course of the growth and gain profits.</a:t>
            </a:r>
            <a:endParaRPr sz="1400" dirty="0"/>
          </a:p>
        </p:txBody>
      </p:sp>
      <p:sp>
        <p:nvSpPr>
          <p:cNvPr id="177" name="Google Shape;177;p24"/>
          <p:cNvSpPr txBox="1">
            <a:spLocks noGrp="1"/>
          </p:cNvSpPr>
          <p:nvPr>
            <p:ph type="title" idx="5"/>
          </p:nvPr>
        </p:nvSpPr>
        <p:spPr>
          <a:xfrm>
            <a:off x="6578943"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Solution</a:t>
            </a:r>
            <a:endParaRPr dirty="0"/>
          </a:p>
        </p:txBody>
      </p:sp>
      <p:sp>
        <p:nvSpPr>
          <p:cNvPr id="178" name="Google Shape;178;p24"/>
          <p:cNvSpPr txBox="1">
            <a:spLocks noGrp="1"/>
          </p:cNvSpPr>
          <p:nvPr>
            <p:ph type="subTitle" idx="6"/>
          </p:nvPr>
        </p:nvSpPr>
        <p:spPr>
          <a:xfrm>
            <a:off x="6186086" y="2184354"/>
            <a:ext cx="2897810" cy="2581610"/>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Running the first widespread digital marketing campaign for the current products .</a:t>
            </a:r>
          </a:p>
          <a:p>
            <a:pPr marL="285750" indent="-285750" algn="l">
              <a:buClr>
                <a:srgbClr val="FF725E"/>
              </a:buClr>
              <a:buFont typeface="Wingdings" panose="05000000000000000000" pitchFamily="2" charset="2"/>
              <a:buChar char="l"/>
            </a:pPr>
            <a:r>
              <a:rPr lang="en-US" sz="1400" dirty="0"/>
              <a:t>This campaign will try to target potential customers on these popular platforms. </a:t>
            </a:r>
          </a:p>
          <a:p>
            <a:pPr marL="285750" indent="-285750" algn="l">
              <a:buClr>
                <a:srgbClr val="FF725E"/>
              </a:buClr>
              <a:buFont typeface="Wingdings" panose="05000000000000000000" pitchFamily="2" charset="2"/>
              <a:buChar char="l"/>
            </a:pPr>
            <a:r>
              <a:rPr lang="en-US" sz="1400" dirty="0"/>
              <a:t>Aim to increase the exposure of the products' brands and convince new customers to purchase the product.</a:t>
            </a:r>
            <a:endParaRPr sz="1400" dirty="0"/>
          </a:p>
        </p:txBody>
      </p:sp>
    </p:spTree>
    <p:extLst>
      <p:ext uri="{BB962C8B-B14F-4D97-AF65-F5344CB8AC3E}">
        <p14:creationId xmlns:p14="http://schemas.microsoft.com/office/powerpoint/2010/main" val="429011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20" name="Picture 519" descr="A group of people wearing clothing&#10;&#10;Description automatically generated with low confidence">
            <a:extLst>
              <a:ext uri="{FF2B5EF4-FFF2-40B4-BE49-F238E27FC236}">
                <a16:creationId xmlns:a16="http://schemas.microsoft.com/office/drawing/2014/main" id="{1E7961B3-D846-243C-BD88-28B188860C6C}"/>
              </a:ext>
            </a:extLst>
          </p:cNvPr>
          <p:cNvPicPr>
            <a:picLocks noChangeAspect="1"/>
          </p:cNvPicPr>
          <p:nvPr/>
        </p:nvPicPr>
        <p:blipFill>
          <a:blip r:embed="rId3"/>
          <a:stretch>
            <a:fillRect/>
          </a:stretch>
        </p:blipFill>
        <p:spPr>
          <a:xfrm>
            <a:off x="3747876" y="2763966"/>
            <a:ext cx="1560614" cy="1560614"/>
          </a:xfrm>
          <a:prstGeom prst="rect">
            <a:avLst/>
          </a:prstGeom>
        </p:spPr>
      </p:pic>
      <p:pic>
        <p:nvPicPr>
          <p:cNvPr id="516" name="Picture 515" descr="A picture containing graphical user interface&#10;&#10;Description automatically generated">
            <a:extLst>
              <a:ext uri="{FF2B5EF4-FFF2-40B4-BE49-F238E27FC236}">
                <a16:creationId xmlns:a16="http://schemas.microsoft.com/office/drawing/2014/main" id="{942E34ED-5E34-07B5-8AAC-16C21953AAEA}"/>
              </a:ext>
            </a:extLst>
          </p:cNvPr>
          <p:cNvPicPr>
            <a:picLocks noChangeAspect="1"/>
          </p:cNvPicPr>
          <p:nvPr/>
        </p:nvPicPr>
        <p:blipFill>
          <a:blip r:embed="rId4"/>
          <a:stretch>
            <a:fillRect/>
          </a:stretch>
        </p:blipFill>
        <p:spPr>
          <a:xfrm>
            <a:off x="2724708" y="2275124"/>
            <a:ext cx="977684" cy="977684"/>
          </a:xfrm>
          <a:prstGeom prst="rect">
            <a:avLst/>
          </a:prstGeom>
        </p:spPr>
      </p:pic>
      <p:pic>
        <p:nvPicPr>
          <p:cNvPr id="512" name="Picture 511" descr="Graphical user interface&#10;&#10;Description automatically generated">
            <a:extLst>
              <a:ext uri="{FF2B5EF4-FFF2-40B4-BE49-F238E27FC236}">
                <a16:creationId xmlns:a16="http://schemas.microsoft.com/office/drawing/2014/main" id="{54B357F1-F5EE-AF1B-5B77-B3FF13CE59BE}"/>
              </a:ext>
            </a:extLst>
          </p:cNvPr>
          <p:cNvPicPr>
            <a:picLocks noChangeAspect="1"/>
          </p:cNvPicPr>
          <p:nvPr/>
        </p:nvPicPr>
        <p:blipFill>
          <a:blip r:embed="rId5"/>
          <a:stretch>
            <a:fillRect/>
          </a:stretch>
        </p:blipFill>
        <p:spPr>
          <a:xfrm>
            <a:off x="5320217" y="2201563"/>
            <a:ext cx="1166744" cy="1166744"/>
          </a:xfrm>
          <a:prstGeom prst="rect">
            <a:avLst/>
          </a:prstGeom>
        </p:spPr>
      </p:pic>
      <p:sp>
        <p:nvSpPr>
          <p:cNvPr id="586" name="Google Shape;586;p33"/>
          <p:cNvSpPr txBox="1">
            <a:spLocks noGrp="1"/>
          </p:cNvSpPr>
          <p:nvPr>
            <p:ph type="title"/>
          </p:nvPr>
        </p:nvSpPr>
        <p:spPr>
          <a:xfrm>
            <a:off x="720000" y="27137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Process Groups </a:t>
            </a:r>
            <a:endParaRPr dirty="0"/>
          </a:p>
        </p:txBody>
      </p:sp>
      <p:grpSp>
        <p:nvGrpSpPr>
          <p:cNvPr id="2" name="Google Shape;535;p26">
            <a:extLst>
              <a:ext uri="{FF2B5EF4-FFF2-40B4-BE49-F238E27FC236}">
                <a16:creationId xmlns:a16="http://schemas.microsoft.com/office/drawing/2014/main" id="{89E5F4B5-CF8D-1CA5-A26F-700918F9A51D}"/>
              </a:ext>
            </a:extLst>
          </p:cNvPr>
          <p:cNvGrpSpPr/>
          <p:nvPr/>
        </p:nvGrpSpPr>
        <p:grpSpPr>
          <a:xfrm>
            <a:off x="1100811" y="2012312"/>
            <a:ext cx="7034741" cy="2332833"/>
            <a:chOff x="2381710" y="2418733"/>
            <a:chExt cx="8977526" cy="3224983"/>
          </a:xfrm>
        </p:grpSpPr>
        <p:sp>
          <p:nvSpPr>
            <p:cNvPr id="3" name="Google Shape;536;p26">
              <a:extLst>
                <a:ext uri="{FF2B5EF4-FFF2-40B4-BE49-F238E27FC236}">
                  <a16:creationId xmlns:a16="http://schemas.microsoft.com/office/drawing/2014/main" id="{F083C812-5259-CB0C-ED23-ADDBD35B8385}"/>
                </a:ext>
              </a:extLst>
            </p:cNvPr>
            <p:cNvSpPr/>
            <p:nvPr/>
          </p:nvSpPr>
          <p:spPr>
            <a:xfrm rot="10800000" flipH="1">
              <a:off x="9156936" y="3805086"/>
              <a:ext cx="2202300" cy="1828801"/>
            </a:xfrm>
            <a:prstGeom prst="uturnArrow">
              <a:avLst>
                <a:gd name="adj1" fmla="val 21237"/>
                <a:gd name="adj2" fmla="val 19892"/>
                <a:gd name="adj3" fmla="val 23925"/>
                <a:gd name="adj4" fmla="val 75000"/>
                <a:gd name="adj5" fmla="val 100000"/>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4" name="Google Shape;537;p26">
              <a:extLst>
                <a:ext uri="{FF2B5EF4-FFF2-40B4-BE49-F238E27FC236}">
                  <a16:creationId xmlns:a16="http://schemas.microsoft.com/office/drawing/2014/main" id="{BFA20147-D0FF-C7CC-3620-AD425039DF37}"/>
                </a:ext>
              </a:extLst>
            </p:cNvPr>
            <p:cNvSpPr/>
            <p:nvPr/>
          </p:nvSpPr>
          <p:spPr>
            <a:xfrm>
              <a:off x="7462687" y="2418733"/>
              <a:ext cx="2202300" cy="1828800"/>
            </a:xfrm>
            <a:prstGeom prst="uturnArrow">
              <a:avLst>
                <a:gd name="adj1" fmla="val 21237"/>
                <a:gd name="adj2" fmla="val 19892"/>
                <a:gd name="adj3" fmla="val 23925"/>
                <a:gd name="adj4" fmla="val 75000"/>
                <a:gd name="adj5" fmla="val 100000"/>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538;p26">
              <a:extLst>
                <a:ext uri="{FF2B5EF4-FFF2-40B4-BE49-F238E27FC236}">
                  <a16:creationId xmlns:a16="http://schemas.microsoft.com/office/drawing/2014/main" id="{150187C1-F088-DBAB-28F3-BC8996D5E9FB}"/>
                </a:ext>
              </a:extLst>
            </p:cNvPr>
            <p:cNvSpPr/>
            <p:nvPr/>
          </p:nvSpPr>
          <p:spPr>
            <a:xfrm rot="10800000" flipH="1">
              <a:off x="5765750" y="3800167"/>
              <a:ext cx="2202300" cy="1828801"/>
            </a:xfrm>
            <a:prstGeom prst="uturnArrow">
              <a:avLst>
                <a:gd name="adj1" fmla="val 21237"/>
                <a:gd name="adj2" fmla="val 19892"/>
                <a:gd name="adj3" fmla="val 23925"/>
                <a:gd name="adj4" fmla="val 75000"/>
                <a:gd name="adj5" fmla="val 100000"/>
              </a:avLst>
            </a:prstGeom>
            <a:solidFill>
              <a:schemeClr val="bg2">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539;p26">
              <a:extLst>
                <a:ext uri="{FF2B5EF4-FFF2-40B4-BE49-F238E27FC236}">
                  <a16:creationId xmlns:a16="http://schemas.microsoft.com/office/drawing/2014/main" id="{FBF92090-EECF-2F7B-8D9B-D70B051C1BB3}"/>
                </a:ext>
              </a:extLst>
            </p:cNvPr>
            <p:cNvSpPr/>
            <p:nvPr/>
          </p:nvSpPr>
          <p:spPr>
            <a:xfrm>
              <a:off x="4078647" y="2423650"/>
              <a:ext cx="2202300" cy="1828801"/>
            </a:xfrm>
            <a:prstGeom prst="uturnArrow">
              <a:avLst>
                <a:gd name="adj1" fmla="val 21237"/>
                <a:gd name="adj2" fmla="val 19892"/>
                <a:gd name="adj3" fmla="val 23925"/>
                <a:gd name="adj4" fmla="val 75000"/>
                <a:gd name="adj5" fmla="val 100000"/>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540;p26">
              <a:extLst>
                <a:ext uri="{FF2B5EF4-FFF2-40B4-BE49-F238E27FC236}">
                  <a16:creationId xmlns:a16="http://schemas.microsoft.com/office/drawing/2014/main" id="{3CD46EBB-62F1-9E76-ADA4-0C064E60095D}"/>
                </a:ext>
              </a:extLst>
            </p:cNvPr>
            <p:cNvSpPr/>
            <p:nvPr/>
          </p:nvSpPr>
          <p:spPr>
            <a:xfrm rot="10800000" flipH="1">
              <a:off x="2381710" y="3814915"/>
              <a:ext cx="2202300" cy="1828801"/>
            </a:xfrm>
            <a:prstGeom prst="uturnArrow">
              <a:avLst>
                <a:gd name="adj1" fmla="val 21237"/>
                <a:gd name="adj2" fmla="val 19892"/>
                <a:gd name="adj3" fmla="val 23925"/>
                <a:gd name="adj4" fmla="val 75000"/>
                <a:gd name="adj5" fmla="val 100000"/>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 name="Google Shape;609;p34">
            <a:extLst>
              <a:ext uri="{FF2B5EF4-FFF2-40B4-BE49-F238E27FC236}">
                <a16:creationId xmlns:a16="http://schemas.microsoft.com/office/drawing/2014/main" id="{BB68E572-1E9E-30BF-4E21-DF976965C403}"/>
              </a:ext>
            </a:extLst>
          </p:cNvPr>
          <p:cNvGrpSpPr/>
          <p:nvPr/>
        </p:nvGrpSpPr>
        <p:grpSpPr>
          <a:xfrm rot="-5400000">
            <a:off x="6683149" y="-1938589"/>
            <a:ext cx="3522201" cy="3522201"/>
            <a:chOff x="269239" y="624399"/>
            <a:chExt cx="2386800" cy="2386800"/>
          </a:xfrm>
        </p:grpSpPr>
        <p:sp>
          <p:nvSpPr>
            <p:cNvPr id="51" name="Google Shape;610;p34">
              <a:extLst>
                <a:ext uri="{FF2B5EF4-FFF2-40B4-BE49-F238E27FC236}">
                  <a16:creationId xmlns:a16="http://schemas.microsoft.com/office/drawing/2014/main" id="{2BDD7322-84A6-9210-B291-1E6519D616A7}"/>
                </a:ext>
              </a:extLst>
            </p:cNvPr>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11;p34">
              <a:extLst>
                <a:ext uri="{FF2B5EF4-FFF2-40B4-BE49-F238E27FC236}">
                  <a16:creationId xmlns:a16="http://schemas.microsoft.com/office/drawing/2014/main" id="{3872CA5F-7391-C306-46DF-2FD740F22BD4}"/>
                </a:ext>
              </a:extLst>
            </p:cNvPr>
            <p:cNvSpPr/>
            <p:nvPr/>
          </p:nvSpPr>
          <p:spPr>
            <a:xfrm rot="-1969931">
              <a:off x="929754" y="1027196"/>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612;p34">
            <a:extLst>
              <a:ext uri="{FF2B5EF4-FFF2-40B4-BE49-F238E27FC236}">
                <a16:creationId xmlns:a16="http://schemas.microsoft.com/office/drawing/2014/main" id="{5CF4F36E-070B-F837-4CF3-C9C56047A3D7}"/>
              </a:ext>
            </a:extLst>
          </p:cNvPr>
          <p:cNvSpPr/>
          <p:nvPr/>
        </p:nvSpPr>
        <p:spPr>
          <a:xfrm>
            <a:off x="7387570" y="-1234259"/>
            <a:ext cx="2113800" cy="211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TextBox 53">
            <a:extLst>
              <a:ext uri="{FF2B5EF4-FFF2-40B4-BE49-F238E27FC236}">
                <a16:creationId xmlns:a16="http://schemas.microsoft.com/office/drawing/2014/main" id="{BC6BA1D1-9538-E4CB-297C-F52ECEB466D5}"/>
              </a:ext>
            </a:extLst>
          </p:cNvPr>
          <p:cNvSpPr txBox="1"/>
          <p:nvPr/>
        </p:nvSpPr>
        <p:spPr>
          <a:xfrm>
            <a:off x="1235469" y="4408298"/>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Initiating</a:t>
            </a:r>
            <a:endParaRPr lang="en-CA" sz="1600" b="1" dirty="0">
              <a:solidFill>
                <a:srgbClr val="FF725E"/>
              </a:solidFill>
              <a:latin typeface="+mn-lt"/>
            </a:endParaRPr>
          </a:p>
        </p:txBody>
      </p:sp>
      <p:sp>
        <p:nvSpPr>
          <p:cNvPr id="55" name="TextBox 54">
            <a:extLst>
              <a:ext uri="{FF2B5EF4-FFF2-40B4-BE49-F238E27FC236}">
                <a16:creationId xmlns:a16="http://schemas.microsoft.com/office/drawing/2014/main" id="{EF205579-A912-7EB9-3098-185972CEDE28}"/>
              </a:ext>
            </a:extLst>
          </p:cNvPr>
          <p:cNvSpPr txBox="1"/>
          <p:nvPr/>
        </p:nvSpPr>
        <p:spPr>
          <a:xfrm>
            <a:off x="2527762" y="1511209"/>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Planning</a:t>
            </a:r>
            <a:endParaRPr lang="en-CA" sz="1600" b="1" dirty="0">
              <a:solidFill>
                <a:srgbClr val="FF725E"/>
              </a:solidFill>
              <a:latin typeface="+mn-lt"/>
            </a:endParaRPr>
          </a:p>
        </p:txBody>
      </p:sp>
      <p:sp>
        <p:nvSpPr>
          <p:cNvPr id="56" name="TextBox 55">
            <a:extLst>
              <a:ext uri="{FF2B5EF4-FFF2-40B4-BE49-F238E27FC236}">
                <a16:creationId xmlns:a16="http://schemas.microsoft.com/office/drawing/2014/main" id="{618492DC-D4C9-F089-446B-993D90D1FCEF}"/>
              </a:ext>
            </a:extLst>
          </p:cNvPr>
          <p:cNvSpPr txBox="1"/>
          <p:nvPr/>
        </p:nvSpPr>
        <p:spPr>
          <a:xfrm>
            <a:off x="3799986" y="4408298"/>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Executing</a:t>
            </a:r>
            <a:endParaRPr lang="en-CA" sz="1600" b="1" dirty="0">
              <a:solidFill>
                <a:srgbClr val="FF725E"/>
              </a:solidFill>
              <a:latin typeface="+mn-lt"/>
            </a:endParaRPr>
          </a:p>
        </p:txBody>
      </p:sp>
      <p:sp>
        <p:nvSpPr>
          <p:cNvPr id="57" name="TextBox 56">
            <a:extLst>
              <a:ext uri="{FF2B5EF4-FFF2-40B4-BE49-F238E27FC236}">
                <a16:creationId xmlns:a16="http://schemas.microsoft.com/office/drawing/2014/main" id="{8084AB12-8057-1F60-3917-94CF14C82C5D}"/>
              </a:ext>
            </a:extLst>
          </p:cNvPr>
          <p:cNvSpPr txBox="1"/>
          <p:nvPr/>
        </p:nvSpPr>
        <p:spPr>
          <a:xfrm>
            <a:off x="5096421" y="1335637"/>
            <a:ext cx="1614337" cy="663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Monitoring &amp; Controlling</a:t>
            </a:r>
            <a:endParaRPr lang="en-CA" sz="1600" b="1" dirty="0">
              <a:solidFill>
                <a:srgbClr val="FF725E"/>
              </a:solidFill>
              <a:latin typeface="+mn-lt"/>
            </a:endParaRPr>
          </a:p>
        </p:txBody>
      </p:sp>
      <p:sp>
        <p:nvSpPr>
          <p:cNvPr id="58" name="TextBox 57">
            <a:extLst>
              <a:ext uri="{FF2B5EF4-FFF2-40B4-BE49-F238E27FC236}">
                <a16:creationId xmlns:a16="http://schemas.microsoft.com/office/drawing/2014/main" id="{870138EC-CBEE-E13A-EA7B-4E305B85A636}"/>
              </a:ext>
            </a:extLst>
          </p:cNvPr>
          <p:cNvSpPr txBox="1"/>
          <p:nvPr/>
        </p:nvSpPr>
        <p:spPr>
          <a:xfrm>
            <a:off x="6423058" y="4404253"/>
            <a:ext cx="1614337"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Closing</a:t>
            </a:r>
            <a:endParaRPr lang="en-CA" sz="1600" b="1" dirty="0">
              <a:solidFill>
                <a:srgbClr val="FF725E"/>
              </a:solidFill>
              <a:latin typeface="+mn-lt"/>
            </a:endParaRPr>
          </a:p>
        </p:txBody>
      </p:sp>
      <p:pic>
        <p:nvPicPr>
          <p:cNvPr id="60" name="Picture 59" descr="Graphical user interface&#10;&#10;Description automatically generated">
            <a:extLst>
              <a:ext uri="{FF2B5EF4-FFF2-40B4-BE49-F238E27FC236}">
                <a16:creationId xmlns:a16="http://schemas.microsoft.com/office/drawing/2014/main" id="{87A9E798-A105-AEB7-2640-0A51C9636118}"/>
              </a:ext>
            </a:extLst>
          </p:cNvPr>
          <p:cNvPicPr>
            <a:picLocks noChangeAspect="1"/>
          </p:cNvPicPr>
          <p:nvPr/>
        </p:nvPicPr>
        <p:blipFill>
          <a:blip r:embed="rId6"/>
          <a:stretch>
            <a:fillRect/>
          </a:stretch>
        </p:blipFill>
        <p:spPr>
          <a:xfrm>
            <a:off x="6716808" y="2962095"/>
            <a:ext cx="1026836" cy="1026836"/>
          </a:xfrm>
          <a:prstGeom prst="rect">
            <a:avLst/>
          </a:prstGeom>
        </p:spPr>
      </p:pic>
      <p:pic>
        <p:nvPicPr>
          <p:cNvPr id="62" name="Picture 61" descr="A group of people holding flags&#10;&#10;Description automatically generated with low confidence">
            <a:extLst>
              <a:ext uri="{FF2B5EF4-FFF2-40B4-BE49-F238E27FC236}">
                <a16:creationId xmlns:a16="http://schemas.microsoft.com/office/drawing/2014/main" id="{623BF0DF-3BBB-725A-7496-9C02D79F99CF}"/>
              </a:ext>
            </a:extLst>
          </p:cNvPr>
          <p:cNvPicPr>
            <a:picLocks noChangeAspect="1"/>
          </p:cNvPicPr>
          <p:nvPr/>
        </p:nvPicPr>
        <p:blipFill>
          <a:blip r:embed="rId7"/>
          <a:stretch>
            <a:fillRect/>
          </a:stretch>
        </p:blipFill>
        <p:spPr>
          <a:xfrm>
            <a:off x="1333816" y="2880515"/>
            <a:ext cx="1125773" cy="1125773"/>
          </a:xfrm>
          <a:prstGeom prst="rect">
            <a:avLst/>
          </a:prstGeom>
        </p:spPr>
      </p:pic>
    </p:spTree>
    <p:extLst>
      <p:ext uri="{BB962C8B-B14F-4D97-AF65-F5344CB8AC3E}">
        <p14:creationId xmlns:p14="http://schemas.microsoft.com/office/powerpoint/2010/main" val="3640411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9"/>
          <p:cNvSpPr txBox="1">
            <a:spLocks noGrp="1"/>
          </p:cNvSpPr>
          <p:nvPr>
            <p:ph type="title"/>
          </p:nvPr>
        </p:nvSpPr>
        <p:spPr>
          <a:xfrm>
            <a:off x="275590" y="277831"/>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Stakeholders</a:t>
            </a:r>
          </a:p>
        </p:txBody>
      </p:sp>
      <p:pic>
        <p:nvPicPr>
          <p:cNvPr id="5" name="Picture 4">
            <a:extLst>
              <a:ext uri="{FF2B5EF4-FFF2-40B4-BE49-F238E27FC236}">
                <a16:creationId xmlns:a16="http://schemas.microsoft.com/office/drawing/2014/main" id="{C500925D-7F60-5E7F-F6A0-537D45404CD0}"/>
              </a:ext>
            </a:extLst>
          </p:cNvPr>
          <p:cNvPicPr>
            <a:picLocks noChangeAspect="1"/>
          </p:cNvPicPr>
          <p:nvPr/>
        </p:nvPicPr>
        <p:blipFill>
          <a:blip r:embed="rId3"/>
          <a:srcRect/>
          <a:stretch/>
        </p:blipFill>
        <p:spPr>
          <a:xfrm>
            <a:off x="76743" y="1770853"/>
            <a:ext cx="3255096" cy="3255096"/>
          </a:xfrm>
          <a:prstGeom prst="rect">
            <a:avLst/>
          </a:prstGeom>
        </p:spPr>
      </p:pic>
      <p:grpSp>
        <p:nvGrpSpPr>
          <p:cNvPr id="15" name="Group 14">
            <a:extLst>
              <a:ext uri="{FF2B5EF4-FFF2-40B4-BE49-F238E27FC236}">
                <a16:creationId xmlns:a16="http://schemas.microsoft.com/office/drawing/2014/main" id="{37C1EDD1-AB4C-5A7E-593E-CF8734D21320}"/>
              </a:ext>
            </a:extLst>
          </p:cNvPr>
          <p:cNvGrpSpPr/>
          <p:nvPr/>
        </p:nvGrpSpPr>
        <p:grpSpPr>
          <a:xfrm>
            <a:off x="6995779" y="1467191"/>
            <a:ext cx="1972699" cy="828373"/>
            <a:chOff x="4149460" y="1540309"/>
            <a:chExt cx="1367124" cy="828373"/>
          </a:xfrm>
        </p:grpSpPr>
        <p:grpSp>
          <p:nvGrpSpPr>
            <p:cNvPr id="2" name="Google Shape;638;p35">
              <a:extLst>
                <a:ext uri="{FF2B5EF4-FFF2-40B4-BE49-F238E27FC236}">
                  <a16:creationId xmlns:a16="http://schemas.microsoft.com/office/drawing/2014/main" id="{B9A3BF5F-DB3F-B998-077D-3F5903410F31}"/>
                </a:ext>
              </a:extLst>
            </p:cNvPr>
            <p:cNvGrpSpPr/>
            <p:nvPr/>
          </p:nvGrpSpPr>
          <p:grpSpPr>
            <a:xfrm>
              <a:off x="4149460" y="1540309"/>
              <a:ext cx="1300364" cy="805697"/>
              <a:chOff x="713225" y="1832600"/>
              <a:chExt cx="845400" cy="904375"/>
            </a:xfrm>
          </p:grpSpPr>
          <p:sp>
            <p:nvSpPr>
              <p:cNvPr id="3" name="Google Shape;639;p35">
                <a:extLst>
                  <a:ext uri="{FF2B5EF4-FFF2-40B4-BE49-F238E27FC236}">
                    <a16:creationId xmlns:a16="http://schemas.microsoft.com/office/drawing/2014/main" id="{22A0902A-85C3-6498-8B2C-FEEAC32323A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40;p35">
                <a:extLst>
                  <a:ext uri="{FF2B5EF4-FFF2-40B4-BE49-F238E27FC236}">
                    <a16:creationId xmlns:a16="http://schemas.microsoft.com/office/drawing/2014/main" id="{67D54999-3ECE-11C4-D458-593D5E90C2D7}"/>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C960B79E-3AE4-B6EE-F99A-FEFDBBBE1BFD}"/>
                </a:ext>
              </a:extLst>
            </p:cNvPr>
            <p:cNvSpPr txBox="1"/>
            <p:nvPr/>
          </p:nvSpPr>
          <p:spPr>
            <a:xfrm>
              <a:off x="4149460" y="1599241"/>
              <a:ext cx="1367124" cy="769441"/>
            </a:xfrm>
            <a:prstGeom prst="rect">
              <a:avLst/>
            </a:prstGeom>
            <a:noFill/>
          </p:spPr>
          <p:txBody>
            <a:bodyPr wrap="square" rtlCol="0">
              <a:spAutoFit/>
            </a:bodyPr>
            <a:lstStyle/>
            <a:p>
              <a:r>
                <a:rPr lang="en-GB" sz="1100" dirty="0"/>
                <a:t>streamlined and comprehensive study for understanding student’s data and concerns.</a:t>
              </a:r>
              <a:endParaRPr lang="en-CA" sz="1100" dirty="0"/>
            </a:p>
          </p:txBody>
        </p:sp>
      </p:grpSp>
      <p:grpSp>
        <p:nvGrpSpPr>
          <p:cNvPr id="29" name="Group 28">
            <a:extLst>
              <a:ext uri="{FF2B5EF4-FFF2-40B4-BE49-F238E27FC236}">
                <a16:creationId xmlns:a16="http://schemas.microsoft.com/office/drawing/2014/main" id="{CF424731-187E-93FF-7591-43BFDF493B1E}"/>
              </a:ext>
            </a:extLst>
          </p:cNvPr>
          <p:cNvGrpSpPr/>
          <p:nvPr/>
        </p:nvGrpSpPr>
        <p:grpSpPr>
          <a:xfrm>
            <a:off x="3894397" y="2925091"/>
            <a:ext cx="1198838" cy="930418"/>
            <a:chOff x="3555830" y="1324076"/>
            <a:chExt cx="1190806" cy="930418"/>
          </a:xfrm>
        </p:grpSpPr>
        <p:grpSp>
          <p:nvGrpSpPr>
            <p:cNvPr id="27" name="Group 26">
              <a:extLst>
                <a:ext uri="{FF2B5EF4-FFF2-40B4-BE49-F238E27FC236}">
                  <a16:creationId xmlns:a16="http://schemas.microsoft.com/office/drawing/2014/main" id="{78F8773A-5ACF-BD05-B1C9-E5E79170C235}"/>
                </a:ext>
              </a:extLst>
            </p:cNvPr>
            <p:cNvGrpSpPr/>
            <p:nvPr/>
          </p:nvGrpSpPr>
          <p:grpSpPr>
            <a:xfrm>
              <a:off x="3555830" y="1324076"/>
              <a:ext cx="1063332" cy="930418"/>
              <a:chOff x="3555830" y="1324076"/>
              <a:chExt cx="1063332" cy="930418"/>
            </a:xfrm>
          </p:grpSpPr>
          <p:sp>
            <p:nvSpPr>
              <p:cNvPr id="24" name="Oval 23">
                <a:extLst>
                  <a:ext uri="{FF2B5EF4-FFF2-40B4-BE49-F238E27FC236}">
                    <a16:creationId xmlns:a16="http://schemas.microsoft.com/office/drawing/2014/main" id="{6BBAA7FE-A3AF-0CA5-384C-8B4D484AA854}"/>
                  </a:ext>
                </a:extLst>
              </p:cNvPr>
              <p:cNvSpPr/>
              <p:nvPr/>
            </p:nvSpPr>
            <p:spPr>
              <a:xfrm>
                <a:off x="3653196" y="1324076"/>
                <a:ext cx="965966"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26" name="Google Shape;640;p35">
                <a:extLst>
                  <a:ext uri="{FF2B5EF4-FFF2-40B4-BE49-F238E27FC236}">
                    <a16:creationId xmlns:a16="http://schemas.microsoft.com/office/drawing/2014/main" id="{3E928DCD-CA73-577C-48AC-DC8575214587}"/>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8D1FD9DB-AF2E-BE8F-B9BD-EF4CEAE466A1}"/>
                </a:ext>
              </a:extLst>
            </p:cNvPr>
            <p:cNvSpPr txBox="1"/>
            <p:nvPr/>
          </p:nvSpPr>
          <p:spPr>
            <a:xfrm>
              <a:off x="3623088" y="1652512"/>
              <a:ext cx="1123548" cy="261610"/>
            </a:xfrm>
            <a:prstGeom prst="rect">
              <a:avLst/>
            </a:prstGeom>
            <a:noFill/>
          </p:spPr>
          <p:txBody>
            <a:bodyPr wrap="square" rtlCol="0">
              <a:spAutoFit/>
            </a:bodyPr>
            <a:lstStyle/>
            <a:p>
              <a:pPr algn="ctr"/>
              <a:r>
                <a:rPr lang="en-CA" sz="1100" dirty="0"/>
                <a:t>Management</a:t>
              </a:r>
              <a:endParaRPr lang="en-CA" sz="1050" dirty="0"/>
            </a:p>
          </p:txBody>
        </p:sp>
      </p:grpSp>
      <p:grpSp>
        <p:nvGrpSpPr>
          <p:cNvPr id="30" name="Group 29">
            <a:extLst>
              <a:ext uri="{FF2B5EF4-FFF2-40B4-BE49-F238E27FC236}">
                <a16:creationId xmlns:a16="http://schemas.microsoft.com/office/drawing/2014/main" id="{74259E32-E2C9-CCBA-F82E-12B271CC417F}"/>
              </a:ext>
            </a:extLst>
          </p:cNvPr>
          <p:cNvGrpSpPr/>
          <p:nvPr/>
        </p:nvGrpSpPr>
        <p:grpSpPr>
          <a:xfrm>
            <a:off x="3314787" y="3831733"/>
            <a:ext cx="1097456" cy="930418"/>
            <a:chOff x="3555830" y="1324076"/>
            <a:chExt cx="1097456" cy="930418"/>
          </a:xfrm>
        </p:grpSpPr>
        <p:grpSp>
          <p:nvGrpSpPr>
            <p:cNvPr id="31" name="Group 30">
              <a:extLst>
                <a:ext uri="{FF2B5EF4-FFF2-40B4-BE49-F238E27FC236}">
                  <a16:creationId xmlns:a16="http://schemas.microsoft.com/office/drawing/2014/main" id="{AC6391F4-FFA7-792B-2E03-7A437C78BCFC}"/>
                </a:ext>
              </a:extLst>
            </p:cNvPr>
            <p:cNvGrpSpPr/>
            <p:nvPr/>
          </p:nvGrpSpPr>
          <p:grpSpPr>
            <a:xfrm>
              <a:off x="3555830" y="1324076"/>
              <a:ext cx="1063332" cy="930418"/>
              <a:chOff x="3555830" y="1324076"/>
              <a:chExt cx="1063332" cy="930418"/>
            </a:xfrm>
          </p:grpSpPr>
          <p:sp>
            <p:nvSpPr>
              <p:cNvPr id="33" name="Oval 32">
                <a:extLst>
                  <a:ext uri="{FF2B5EF4-FFF2-40B4-BE49-F238E27FC236}">
                    <a16:creationId xmlns:a16="http://schemas.microsoft.com/office/drawing/2014/main" id="{648DE7E7-B2E0-7088-C5EA-8B8A014E6141}"/>
                  </a:ext>
                </a:extLst>
              </p:cNvPr>
              <p:cNvSpPr/>
              <p:nvPr/>
            </p:nvSpPr>
            <p:spPr>
              <a:xfrm>
                <a:off x="3653196" y="1324076"/>
                <a:ext cx="965966" cy="9304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4" name="Google Shape;640;p35">
                <a:extLst>
                  <a:ext uri="{FF2B5EF4-FFF2-40B4-BE49-F238E27FC236}">
                    <a16:creationId xmlns:a16="http://schemas.microsoft.com/office/drawing/2014/main" id="{1F3BC4F8-C6D0-AE81-CC94-D552826D5FB1}"/>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TextBox 31">
              <a:extLst>
                <a:ext uri="{FF2B5EF4-FFF2-40B4-BE49-F238E27FC236}">
                  <a16:creationId xmlns:a16="http://schemas.microsoft.com/office/drawing/2014/main" id="{E5B3EDAD-D743-F89F-7AE5-FC75BA622546}"/>
                </a:ext>
              </a:extLst>
            </p:cNvPr>
            <p:cNvSpPr txBox="1"/>
            <p:nvPr/>
          </p:nvSpPr>
          <p:spPr>
            <a:xfrm>
              <a:off x="3610870" y="1628023"/>
              <a:ext cx="1042416" cy="307777"/>
            </a:xfrm>
            <a:prstGeom prst="rect">
              <a:avLst/>
            </a:prstGeom>
            <a:noFill/>
          </p:spPr>
          <p:txBody>
            <a:bodyPr wrap="square" rtlCol="0">
              <a:spAutoFit/>
            </a:bodyPr>
            <a:lstStyle/>
            <a:p>
              <a:pPr algn="ctr"/>
              <a:r>
                <a:rPr lang="en-CA" dirty="0"/>
                <a:t>Students</a:t>
              </a:r>
            </a:p>
          </p:txBody>
        </p:sp>
      </p:grpSp>
      <p:grpSp>
        <p:nvGrpSpPr>
          <p:cNvPr id="35" name="Group 34">
            <a:extLst>
              <a:ext uri="{FF2B5EF4-FFF2-40B4-BE49-F238E27FC236}">
                <a16:creationId xmlns:a16="http://schemas.microsoft.com/office/drawing/2014/main" id="{FDD09A18-E7B6-FC14-7696-63F2C09E8C29}"/>
              </a:ext>
            </a:extLst>
          </p:cNvPr>
          <p:cNvGrpSpPr/>
          <p:nvPr/>
        </p:nvGrpSpPr>
        <p:grpSpPr>
          <a:xfrm>
            <a:off x="4494992" y="3837701"/>
            <a:ext cx="1145912" cy="930418"/>
            <a:chOff x="3555830" y="1324076"/>
            <a:chExt cx="1145912" cy="930418"/>
          </a:xfrm>
        </p:grpSpPr>
        <p:grpSp>
          <p:nvGrpSpPr>
            <p:cNvPr id="36" name="Group 35">
              <a:extLst>
                <a:ext uri="{FF2B5EF4-FFF2-40B4-BE49-F238E27FC236}">
                  <a16:creationId xmlns:a16="http://schemas.microsoft.com/office/drawing/2014/main" id="{4D545563-5F22-7F82-E6BA-76D7304FDD81}"/>
                </a:ext>
              </a:extLst>
            </p:cNvPr>
            <p:cNvGrpSpPr/>
            <p:nvPr/>
          </p:nvGrpSpPr>
          <p:grpSpPr>
            <a:xfrm>
              <a:off x="3555830" y="1324076"/>
              <a:ext cx="1063332" cy="930418"/>
              <a:chOff x="3555830" y="1324076"/>
              <a:chExt cx="1063332" cy="930418"/>
            </a:xfrm>
          </p:grpSpPr>
          <p:sp>
            <p:nvSpPr>
              <p:cNvPr id="38" name="Oval 37">
                <a:extLst>
                  <a:ext uri="{FF2B5EF4-FFF2-40B4-BE49-F238E27FC236}">
                    <a16:creationId xmlns:a16="http://schemas.microsoft.com/office/drawing/2014/main" id="{35D56660-6D28-8597-6482-B5299A4FFE96}"/>
                  </a:ext>
                </a:extLst>
              </p:cNvPr>
              <p:cNvSpPr/>
              <p:nvPr/>
            </p:nvSpPr>
            <p:spPr>
              <a:xfrm>
                <a:off x="3653196" y="1324076"/>
                <a:ext cx="965966" cy="9304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9" name="Google Shape;640;p35">
                <a:extLst>
                  <a:ext uri="{FF2B5EF4-FFF2-40B4-BE49-F238E27FC236}">
                    <a16:creationId xmlns:a16="http://schemas.microsoft.com/office/drawing/2014/main" id="{68F81390-AFA2-D221-4211-BE860D60F92A}"/>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TextBox 36">
              <a:extLst>
                <a:ext uri="{FF2B5EF4-FFF2-40B4-BE49-F238E27FC236}">
                  <a16:creationId xmlns:a16="http://schemas.microsoft.com/office/drawing/2014/main" id="{85323DA8-DBDD-BD25-A18C-7D373ED66480}"/>
                </a:ext>
              </a:extLst>
            </p:cNvPr>
            <p:cNvSpPr txBox="1"/>
            <p:nvPr/>
          </p:nvSpPr>
          <p:spPr>
            <a:xfrm>
              <a:off x="3570616" y="1635396"/>
              <a:ext cx="1131126" cy="307777"/>
            </a:xfrm>
            <a:prstGeom prst="rect">
              <a:avLst/>
            </a:prstGeom>
            <a:noFill/>
          </p:spPr>
          <p:txBody>
            <a:bodyPr wrap="square" rtlCol="0">
              <a:spAutoFit/>
            </a:bodyPr>
            <a:lstStyle/>
            <a:p>
              <a:pPr algn="ctr"/>
              <a:r>
                <a:rPr lang="en-CA" dirty="0"/>
                <a:t>Team</a:t>
              </a:r>
            </a:p>
          </p:txBody>
        </p:sp>
      </p:grpSp>
      <p:sp>
        <p:nvSpPr>
          <p:cNvPr id="40" name="Left Brace 39">
            <a:extLst>
              <a:ext uri="{FF2B5EF4-FFF2-40B4-BE49-F238E27FC236}">
                <a16:creationId xmlns:a16="http://schemas.microsoft.com/office/drawing/2014/main" id="{AF72C881-4E77-D4D2-9C42-B8114B58D621}"/>
              </a:ext>
            </a:extLst>
          </p:cNvPr>
          <p:cNvSpPr/>
          <p:nvPr/>
        </p:nvSpPr>
        <p:spPr>
          <a:xfrm>
            <a:off x="6400828" y="1467191"/>
            <a:ext cx="498618" cy="3368090"/>
          </a:xfrm>
          <a:prstGeom prst="leftBrace">
            <a:avLst>
              <a:gd name="adj1" fmla="val 45168"/>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41" name="Isosceles Triangle 40">
            <a:extLst>
              <a:ext uri="{FF2B5EF4-FFF2-40B4-BE49-F238E27FC236}">
                <a16:creationId xmlns:a16="http://schemas.microsoft.com/office/drawing/2014/main" id="{1D195A61-8C8B-DF45-D3AA-D14E6E4BDE3D}"/>
              </a:ext>
            </a:extLst>
          </p:cNvPr>
          <p:cNvSpPr/>
          <p:nvPr/>
        </p:nvSpPr>
        <p:spPr>
          <a:xfrm rot="10800000">
            <a:off x="7862494" y="2482725"/>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Isosceles Triangle 41">
            <a:extLst>
              <a:ext uri="{FF2B5EF4-FFF2-40B4-BE49-F238E27FC236}">
                <a16:creationId xmlns:a16="http://schemas.microsoft.com/office/drawing/2014/main" id="{109923C2-6333-C715-76E9-83F766EF5233}"/>
              </a:ext>
            </a:extLst>
          </p:cNvPr>
          <p:cNvSpPr/>
          <p:nvPr/>
        </p:nvSpPr>
        <p:spPr>
          <a:xfrm rot="10800000">
            <a:off x="7854296" y="3624780"/>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Left Brace 42">
            <a:extLst>
              <a:ext uri="{FF2B5EF4-FFF2-40B4-BE49-F238E27FC236}">
                <a16:creationId xmlns:a16="http://schemas.microsoft.com/office/drawing/2014/main" id="{C8D0536F-BA80-6B90-36B2-F3F30A2BA161}"/>
              </a:ext>
            </a:extLst>
          </p:cNvPr>
          <p:cNvSpPr/>
          <p:nvPr/>
        </p:nvSpPr>
        <p:spPr>
          <a:xfrm rot="16200000" flipH="1">
            <a:off x="4267954" y="1575463"/>
            <a:ext cx="378909" cy="2365271"/>
          </a:xfrm>
          <a:prstGeom prst="leftBrace">
            <a:avLst>
              <a:gd name="adj1" fmla="val 45168"/>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4" name="TextBox 43">
            <a:extLst>
              <a:ext uri="{FF2B5EF4-FFF2-40B4-BE49-F238E27FC236}">
                <a16:creationId xmlns:a16="http://schemas.microsoft.com/office/drawing/2014/main" id="{4556EEA0-15B4-702D-B7D6-50B1165CAB1F}"/>
              </a:ext>
            </a:extLst>
          </p:cNvPr>
          <p:cNvSpPr txBox="1"/>
          <p:nvPr/>
        </p:nvSpPr>
        <p:spPr>
          <a:xfrm rot="16200000">
            <a:off x="5155924" y="2966571"/>
            <a:ext cx="1952984" cy="369332"/>
          </a:xfrm>
          <a:prstGeom prst="rect">
            <a:avLst/>
          </a:prstGeom>
          <a:noFill/>
        </p:spPr>
        <p:txBody>
          <a:bodyPr wrap="square" rtlCol="0">
            <a:spAutoFit/>
          </a:bodyPr>
          <a:lstStyle/>
          <a:p>
            <a:pPr algn="ctr"/>
            <a:r>
              <a:rPr lang="en-CA" sz="1800" b="1" dirty="0"/>
              <a:t>Benefits</a:t>
            </a:r>
          </a:p>
        </p:txBody>
      </p:sp>
      <p:sp>
        <p:nvSpPr>
          <p:cNvPr id="45" name="TextBox 44">
            <a:extLst>
              <a:ext uri="{FF2B5EF4-FFF2-40B4-BE49-F238E27FC236}">
                <a16:creationId xmlns:a16="http://schemas.microsoft.com/office/drawing/2014/main" id="{AE0C1CB9-0AAA-965E-FF38-723905A5ACFA}"/>
              </a:ext>
            </a:extLst>
          </p:cNvPr>
          <p:cNvSpPr txBox="1"/>
          <p:nvPr/>
        </p:nvSpPr>
        <p:spPr>
          <a:xfrm>
            <a:off x="3480916" y="2031812"/>
            <a:ext cx="1952984" cy="369332"/>
          </a:xfrm>
          <a:prstGeom prst="rect">
            <a:avLst/>
          </a:prstGeom>
          <a:noFill/>
        </p:spPr>
        <p:txBody>
          <a:bodyPr wrap="square" rtlCol="0">
            <a:spAutoFit/>
          </a:bodyPr>
          <a:lstStyle/>
          <a:p>
            <a:pPr algn="ctr"/>
            <a:r>
              <a:rPr lang="en-CA" sz="1800" b="1" dirty="0"/>
              <a:t>Stakeholders</a:t>
            </a:r>
          </a:p>
        </p:txBody>
      </p:sp>
      <p:sp>
        <p:nvSpPr>
          <p:cNvPr id="47" name="TextBox 46">
            <a:extLst>
              <a:ext uri="{FF2B5EF4-FFF2-40B4-BE49-F238E27FC236}">
                <a16:creationId xmlns:a16="http://schemas.microsoft.com/office/drawing/2014/main" id="{B86B2577-E3DA-DD86-CFD1-05D724F2F863}"/>
              </a:ext>
            </a:extLst>
          </p:cNvPr>
          <p:cNvSpPr txBox="1"/>
          <p:nvPr/>
        </p:nvSpPr>
        <p:spPr>
          <a:xfrm>
            <a:off x="190627" y="1210014"/>
            <a:ext cx="6113868" cy="523220"/>
          </a:xfrm>
          <a:prstGeom prst="rect">
            <a:avLst/>
          </a:prstGeom>
          <a:noFill/>
        </p:spPr>
        <p:txBody>
          <a:bodyPr wrap="square">
            <a:spAutoFit/>
          </a:bodyPr>
          <a:lstStyle/>
          <a:p>
            <a:pPr marL="158750" lvl="0" algn="l" rtl="0">
              <a:spcBef>
                <a:spcPts val="0"/>
              </a:spcBef>
              <a:spcAft>
                <a:spcPts val="0"/>
              </a:spcAft>
              <a:buSzPts val="1100"/>
            </a:pPr>
            <a:r>
              <a:rPr lang="en-GB" dirty="0"/>
              <a:t>The main objective is to collect and conduct a detailed and relational analysis of data pertaining to all current students enrolled in the program.</a:t>
            </a:r>
            <a:endParaRPr lang="en-US" dirty="0"/>
          </a:p>
        </p:txBody>
      </p:sp>
      <p:grpSp>
        <p:nvGrpSpPr>
          <p:cNvPr id="7" name="Group 6">
            <a:extLst>
              <a:ext uri="{FF2B5EF4-FFF2-40B4-BE49-F238E27FC236}">
                <a16:creationId xmlns:a16="http://schemas.microsoft.com/office/drawing/2014/main" id="{C8E712EC-4AE7-02E3-6033-E6B10A8A75A3}"/>
              </a:ext>
            </a:extLst>
          </p:cNvPr>
          <p:cNvGrpSpPr/>
          <p:nvPr/>
        </p:nvGrpSpPr>
        <p:grpSpPr>
          <a:xfrm>
            <a:off x="7009480" y="3843948"/>
            <a:ext cx="1972699" cy="828373"/>
            <a:chOff x="4149460" y="1540309"/>
            <a:chExt cx="1367124" cy="828373"/>
          </a:xfrm>
        </p:grpSpPr>
        <p:grpSp>
          <p:nvGrpSpPr>
            <p:cNvPr id="8" name="Google Shape;638;p35">
              <a:extLst>
                <a:ext uri="{FF2B5EF4-FFF2-40B4-BE49-F238E27FC236}">
                  <a16:creationId xmlns:a16="http://schemas.microsoft.com/office/drawing/2014/main" id="{4D59514D-2E3B-D372-5DC7-F947774CBF8D}"/>
                </a:ext>
              </a:extLst>
            </p:cNvPr>
            <p:cNvGrpSpPr/>
            <p:nvPr/>
          </p:nvGrpSpPr>
          <p:grpSpPr>
            <a:xfrm>
              <a:off x="4149460" y="1540309"/>
              <a:ext cx="1300364" cy="805697"/>
              <a:chOff x="713225" y="1832600"/>
              <a:chExt cx="845400" cy="904375"/>
            </a:xfrm>
          </p:grpSpPr>
          <p:sp>
            <p:nvSpPr>
              <p:cNvPr id="22" name="Google Shape;639;p35">
                <a:extLst>
                  <a:ext uri="{FF2B5EF4-FFF2-40B4-BE49-F238E27FC236}">
                    <a16:creationId xmlns:a16="http://schemas.microsoft.com/office/drawing/2014/main" id="{F83079AA-7E4B-DCF1-F920-6EE38D3D6ED6}"/>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40;p35">
                <a:extLst>
                  <a:ext uri="{FF2B5EF4-FFF2-40B4-BE49-F238E27FC236}">
                    <a16:creationId xmlns:a16="http://schemas.microsoft.com/office/drawing/2014/main" id="{AAA553E9-A5E9-6805-E103-030C82106F28}"/>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F2A34AA1-13CF-96F0-A9DA-3302B2C08492}"/>
                </a:ext>
              </a:extLst>
            </p:cNvPr>
            <p:cNvSpPr txBox="1"/>
            <p:nvPr/>
          </p:nvSpPr>
          <p:spPr>
            <a:xfrm>
              <a:off x="4149460" y="1599241"/>
              <a:ext cx="1367124" cy="769441"/>
            </a:xfrm>
            <a:prstGeom prst="rect">
              <a:avLst/>
            </a:prstGeom>
            <a:noFill/>
          </p:spPr>
          <p:txBody>
            <a:bodyPr wrap="square" rtlCol="0">
              <a:spAutoFit/>
            </a:bodyPr>
            <a:lstStyle/>
            <a:p>
              <a:r>
                <a:rPr lang="en-GB" sz="1100" dirty="0"/>
                <a:t>work on a practical problem and learn various technology platforms and understand Data pipeline</a:t>
              </a:r>
              <a:endParaRPr lang="en-CA" sz="1100" dirty="0"/>
            </a:p>
          </p:txBody>
        </p:sp>
      </p:grpSp>
      <p:grpSp>
        <p:nvGrpSpPr>
          <p:cNvPr id="52" name="Group 51">
            <a:extLst>
              <a:ext uri="{FF2B5EF4-FFF2-40B4-BE49-F238E27FC236}">
                <a16:creationId xmlns:a16="http://schemas.microsoft.com/office/drawing/2014/main" id="{C7E723E1-1E30-5286-F284-2C52EBB877F7}"/>
              </a:ext>
            </a:extLst>
          </p:cNvPr>
          <p:cNvGrpSpPr/>
          <p:nvPr/>
        </p:nvGrpSpPr>
        <p:grpSpPr>
          <a:xfrm>
            <a:off x="7012907" y="2655574"/>
            <a:ext cx="1972699" cy="828373"/>
            <a:chOff x="4149460" y="1540309"/>
            <a:chExt cx="1367124" cy="828373"/>
          </a:xfrm>
        </p:grpSpPr>
        <p:grpSp>
          <p:nvGrpSpPr>
            <p:cNvPr id="53" name="Google Shape;638;p35">
              <a:extLst>
                <a:ext uri="{FF2B5EF4-FFF2-40B4-BE49-F238E27FC236}">
                  <a16:creationId xmlns:a16="http://schemas.microsoft.com/office/drawing/2014/main" id="{D5258FFE-A28F-67AF-179C-62F000607588}"/>
                </a:ext>
              </a:extLst>
            </p:cNvPr>
            <p:cNvGrpSpPr/>
            <p:nvPr/>
          </p:nvGrpSpPr>
          <p:grpSpPr>
            <a:xfrm>
              <a:off x="4149460" y="1540309"/>
              <a:ext cx="1300364" cy="805697"/>
              <a:chOff x="713225" y="1832600"/>
              <a:chExt cx="845400" cy="904375"/>
            </a:xfrm>
          </p:grpSpPr>
          <p:sp>
            <p:nvSpPr>
              <p:cNvPr id="55" name="Google Shape;639;p35">
                <a:extLst>
                  <a:ext uri="{FF2B5EF4-FFF2-40B4-BE49-F238E27FC236}">
                    <a16:creationId xmlns:a16="http://schemas.microsoft.com/office/drawing/2014/main" id="{B2FBBE89-785B-9D1E-E256-BA5294C58867}"/>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40;p35">
                <a:extLst>
                  <a:ext uri="{FF2B5EF4-FFF2-40B4-BE49-F238E27FC236}">
                    <a16:creationId xmlns:a16="http://schemas.microsoft.com/office/drawing/2014/main" id="{6AD5600D-5364-1FFB-F6F8-D394B09752B3}"/>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TextBox 53">
              <a:extLst>
                <a:ext uri="{FF2B5EF4-FFF2-40B4-BE49-F238E27FC236}">
                  <a16:creationId xmlns:a16="http://schemas.microsoft.com/office/drawing/2014/main" id="{384A3D09-AE88-7C4D-F398-94820BE322E3}"/>
                </a:ext>
              </a:extLst>
            </p:cNvPr>
            <p:cNvSpPr txBox="1"/>
            <p:nvPr/>
          </p:nvSpPr>
          <p:spPr>
            <a:xfrm>
              <a:off x="4149460" y="1599241"/>
              <a:ext cx="1367124" cy="769441"/>
            </a:xfrm>
            <a:prstGeom prst="rect">
              <a:avLst/>
            </a:prstGeom>
            <a:noFill/>
          </p:spPr>
          <p:txBody>
            <a:bodyPr wrap="square" rtlCol="0">
              <a:spAutoFit/>
            </a:bodyPr>
            <a:lstStyle/>
            <a:p>
              <a:r>
                <a:rPr lang="en-GB" sz="1100" dirty="0"/>
                <a:t>Platform for raising and addressing their concerns regarding Living and </a:t>
              </a:r>
              <a:r>
                <a:rPr lang="en-GB" sz="1100" dirty="0" err="1"/>
                <a:t>Acedemics</a:t>
              </a:r>
              <a:endParaRPr lang="en-CA" sz="1100"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770333" y="-580024"/>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75590" y="277831"/>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a:t>
            </a:r>
          </a:p>
        </p:txBody>
      </p:sp>
      <p:grpSp>
        <p:nvGrpSpPr>
          <p:cNvPr id="8" name="Group 7">
            <a:extLst>
              <a:ext uri="{FF2B5EF4-FFF2-40B4-BE49-F238E27FC236}">
                <a16:creationId xmlns:a16="http://schemas.microsoft.com/office/drawing/2014/main" id="{7A334B10-215A-D709-5C72-FE228BA3C145}"/>
              </a:ext>
            </a:extLst>
          </p:cNvPr>
          <p:cNvGrpSpPr/>
          <p:nvPr/>
        </p:nvGrpSpPr>
        <p:grpSpPr>
          <a:xfrm>
            <a:off x="2626126" y="630853"/>
            <a:ext cx="4726085" cy="1192695"/>
            <a:chOff x="2824904" y="66496"/>
            <a:chExt cx="4726085" cy="1616119"/>
          </a:xfrm>
        </p:grpSpPr>
        <p:grpSp>
          <p:nvGrpSpPr>
            <p:cNvPr id="615" name="Group 614">
              <a:extLst>
                <a:ext uri="{FF2B5EF4-FFF2-40B4-BE49-F238E27FC236}">
                  <a16:creationId xmlns:a16="http://schemas.microsoft.com/office/drawing/2014/main" id="{724F052E-5AD3-C952-E9BF-7E49DDF4E76A}"/>
                </a:ext>
              </a:extLst>
            </p:cNvPr>
            <p:cNvGrpSpPr/>
            <p:nvPr/>
          </p:nvGrpSpPr>
          <p:grpSpPr>
            <a:xfrm>
              <a:off x="2824904" y="66496"/>
              <a:ext cx="3250264" cy="1571473"/>
              <a:chOff x="-1072284" y="-78530"/>
              <a:chExt cx="5498138" cy="3538445"/>
            </a:xfrm>
          </p:grpSpPr>
          <p:cxnSp>
            <p:nvCxnSpPr>
              <p:cNvPr id="576" name="Straight Connector 575">
                <a:extLst>
                  <a:ext uri="{FF2B5EF4-FFF2-40B4-BE49-F238E27FC236}">
                    <a16:creationId xmlns:a16="http://schemas.microsoft.com/office/drawing/2014/main" id="{E49C9BF0-54D9-44A4-A74A-2981F5C551EF}"/>
                  </a:ext>
                </a:extLst>
              </p:cNvPr>
              <p:cNvCxnSpPr>
                <a:cxnSpLocks/>
              </p:cNvCxnSpPr>
              <p:nvPr/>
            </p:nvCxnSpPr>
            <p:spPr>
              <a:xfrm>
                <a:off x="4425854" y="-78530"/>
                <a:ext cx="0" cy="3538445"/>
              </a:xfrm>
              <a:prstGeom prst="line">
                <a:avLst/>
              </a:prstGeom>
              <a:noFill/>
              <a:ln w="6350" cap="flat" cmpd="sng" algn="ctr">
                <a:solidFill>
                  <a:sysClr val="window" lastClr="FFFFFF">
                    <a:lumMod val="85000"/>
                  </a:sysClr>
                </a:solidFill>
                <a:prstDash val="solid"/>
                <a:miter lim="800000"/>
              </a:ln>
              <a:effectLst/>
            </p:spPr>
          </p:cxnSp>
          <p:sp>
            <p:nvSpPr>
              <p:cNvPr id="578" name="Rectangle 577">
                <a:extLst>
                  <a:ext uri="{FF2B5EF4-FFF2-40B4-BE49-F238E27FC236}">
                    <a16:creationId xmlns:a16="http://schemas.microsoft.com/office/drawing/2014/main" id="{295F50F7-39F1-459A-83EA-1AE370A98681}"/>
                  </a:ext>
                </a:extLst>
              </p:cNvPr>
              <p:cNvSpPr/>
              <p:nvPr/>
            </p:nvSpPr>
            <p:spPr>
              <a:xfrm>
                <a:off x="-1072284" y="-17814"/>
                <a:ext cx="2151279" cy="1195461"/>
              </a:xfrm>
              <a:prstGeom prst="rect">
                <a:avLst/>
              </a:prstGeom>
              <a:solidFill>
                <a:srgbClr val="1F879D"/>
              </a:solidFill>
              <a:ln w="12700" cap="flat" cmpd="sng" algn="ctr">
                <a:noFill/>
                <a:prstDash val="solid"/>
                <a:miter lim="800000"/>
              </a:ln>
              <a:effectLst/>
            </p:spPr>
            <p:txBody>
              <a:bodyPr t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Demographic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endParaRPr>
              </a:p>
            </p:txBody>
          </p:sp>
        </p:grpSp>
        <p:sp>
          <p:nvSpPr>
            <p:cNvPr id="620" name="Rectangle 619">
              <a:extLst>
                <a:ext uri="{FF2B5EF4-FFF2-40B4-BE49-F238E27FC236}">
                  <a16:creationId xmlns:a16="http://schemas.microsoft.com/office/drawing/2014/main" id="{8887743D-8EB5-7CF2-AE31-6C3FC57C4116}"/>
                </a:ext>
              </a:extLst>
            </p:cNvPr>
            <p:cNvSpPr/>
            <p:nvPr/>
          </p:nvSpPr>
          <p:spPr>
            <a:xfrm>
              <a:off x="4572000" y="89135"/>
              <a:ext cx="1271744" cy="530921"/>
            </a:xfrm>
            <a:prstGeom prst="rect">
              <a:avLst/>
            </a:prstGeom>
            <a:solidFill>
              <a:srgbClr val="1F879D"/>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Ease of living</a:t>
              </a:r>
            </a:p>
          </p:txBody>
        </p:sp>
        <p:sp>
          <p:nvSpPr>
            <p:cNvPr id="621" name="Rectangle 620">
              <a:extLst>
                <a:ext uri="{FF2B5EF4-FFF2-40B4-BE49-F238E27FC236}">
                  <a16:creationId xmlns:a16="http://schemas.microsoft.com/office/drawing/2014/main" id="{DCA9B816-95D3-B7DC-CFAD-D56E471E5E65}"/>
                </a:ext>
              </a:extLst>
            </p:cNvPr>
            <p:cNvSpPr/>
            <p:nvPr/>
          </p:nvSpPr>
          <p:spPr>
            <a:xfrm>
              <a:off x="6279245" y="84301"/>
              <a:ext cx="1271744" cy="530921"/>
            </a:xfrm>
            <a:prstGeom prst="rect">
              <a:avLst/>
            </a:prstGeom>
            <a:solidFill>
              <a:srgbClr val="1F879D"/>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Academics</a:t>
              </a:r>
            </a:p>
          </p:txBody>
        </p:sp>
        <p:pic>
          <p:nvPicPr>
            <p:cNvPr id="623" name="Picture 622">
              <a:extLst>
                <a:ext uri="{FF2B5EF4-FFF2-40B4-BE49-F238E27FC236}">
                  <a16:creationId xmlns:a16="http://schemas.microsoft.com/office/drawing/2014/main" id="{88CB02DB-74D5-FE3A-8E34-3640FC33E2F1}"/>
                </a:ext>
              </a:extLst>
            </p:cNvPr>
            <p:cNvPicPr>
              <a:picLocks noChangeAspect="1"/>
            </p:cNvPicPr>
            <p:nvPr/>
          </p:nvPicPr>
          <p:blipFill>
            <a:blip r:embed="rId3"/>
            <a:stretch>
              <a:fillRect/>
            </a:stretch>
          </p:blipFill>
          <p:spPr>
            <a:xfrm>
              <a:off x="3195120" y="726487"/>
              <a:ext cx="531311" cy="670618"/>
            </a:xfrm>
            <a:prstGeom prst="rect">
              <a:avLst/>
            </a:prstGeom>
          </p:spPr>
        </p:pic>
        <p:pic>
          <p:nvPicPr>
            <p:cNvPr id="625" name="Graphic 624" descr="Couch with solid fill">
              <a:extLst>
                <a:ext uri="{FF2B5EF4-FFF2-40B4-BE49-F238E27FC236}">
                  <a16:creationId xmlns:a16="http://schemas.microsoft.com/office/drawing/2014/main" id="{D0B2D90B-611A-8E47-7A8E-E1C0BF3878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2669" y="804169"/>
              <a:ext cx="441125" cy="572700"/>
            </a:xfrm>
            <a:prstGeom prst="rect">
              <a:avLst/>
            </a:prstGeom>
          </p:spPr>
        </p:pic>
        <p:pic>
          <p:nvPicPr>
            <p:cNvPr id="627" name="Graphic 626" descr="Graduation cap with solid fill">
              <a:extLst>
                <a:ext uri="{FF2B5EF4-FFF2-40B4-BE49-F238E27FC236}">
                  <a16:creationId xmlns:a16="http://schemas.microsoft.com/office/drawing/2014/main" id="{0DAE5817-D328-E19C-5BA9-947C28BD90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4309" y="825769"/>
              <a:ext cx="501615" cy="600322"/>
            </a:xfrm>
            <a:prstGeom prst="rect">
              <a:avLst/>
            </a:prstGeom>
          </p:spPr>
        </p:pic>
        <p:cxnSp>
          <p:nvCxnSpPr>
            <p:cNvPr id="630" name="Straight Connector 629">
              <a:extLst>
                <a:ext uri="{FF2B5EF4-FFF2-40B4-BE49-F238E27FC236}">
                  <a16:creationId xmlns:a16="http://schemas.microsoft.com/office/drawing/2014/main" id="{6CFEF878-43C7-7137-9A89-C5268E2338AD}"/>
                </a:ext>
              </a:extLst>
            </p:cNvPr>
            <p:cNvCxnSpPr>
              <a:cxnSpLocks/>
            </p:cNvCxnSpPr>
            <p:nvPr/>
          </p:nvCxnSpPr>
          <p:spPr>
            <a:xfrm>
              <a:off x="4311304" y="111142"/>
              <a:ext cx="0" cy="1571473"/>
            </a:xfrm>
            <a:prstGeom prst="line">
              <a:avLst/>
            </a:prstGeom>
            <a:noFill/>
            <a:ln w="6350" cap="flat" cmpd="sng" algn="ctr">
              <a:solidFill>
                <a:sysClr val="window" lastClr="FFFFFF">
                  <a:lumMod val="85000"/>
                </a:sysClr>
              </a:solidFill>
              <a:prstDash val="solid"/>
              <a:miter lim="800000"/>
            </a:ln>
            <a:effectLst/>
          </p:spPr>
        </p:cxnSp>
      </p:grpSp>
      <p:grpSp>
        <p:nvGrpSpPr>
          <p:cNvPr id="2" name="Group 1">
            <a:extLst>
              <a:ext uri="{FF2B5EF4-FFF2-40B4-BE49-F238E27FC236}">
                <a16:creationId xmlns:a16="http://schemas.microsoft.com/office/drawing/2014/main" id="{D490C8A4-8D46-AA2A-4B38-FACA99A586A4}"/>
              </a:ext>
            </a:extLst>
          </p:cNvPr>
          <p:cNvGrpSpPr/>
          <p:nvPr/>
        </p:nvGrpSpPr>
        <p:grpSpPr>
          <a:xfrm>
            <a:off x="820274" y="1777494"/>
            <a:ext cx="7909457" cy="1015663"/>
            <a:chOff x="820274" y="1893729"/>
            <a:chExt cx="7909457" cy="1015663"/>
          </a:xfrm>
        </p:grpSpPr>
        <p:grpSp>
          <p:nvGrpSpPr>
            <p:cNvPr id="633" name="Group 632">
              <a:extLst>
                <a:ext uri="{FF2B5EF4-FFF2-40B4-BE49-F238E27FC236}">
                  <a16:creationId xmlns:a16="http://schemas.microsoft.com/office/drawing/2014/main" id="{BAACDBC4-EBE4-7828-C5F0-1A6C3DDCA8C5}"/>
                </a:ext>
              </a:extLst>
            </p:cNvPr>
            <p:cNvGrpSpPr/>
            <p:nvPr/>
          </p:nvGrpSpPr>
          <p:grpSpPr>
            <a:xfrm>
              <a:off x="820274" y="1895145"/>
              <a:ext cx="492981" cy="459280"/>
              <a:chOff x="1009816" y="2178657"/>
              <a:chExt cx="492981" cy="459280"/>
            </a:xfrm>
          </p:grpSpPr>
          <p:sp>
            <p:nvSpPr>
              <p:cNvPr id="631" name="Oval 630">
                <a:extLst>
                  <a:ext uri="{FF2B5EF4-FFF2-40B4-BE49-F238E27FC236}">
                    <a16:creationId xmlns:a16="http://schemas.microsoft.com/office/drawing/2014/main" id="{9E3B7DE8-9A98-41C6-88DC-DC35CDE98F16}"/>
                  </a:ext>
                </a:extLst>
              </p:cNvPr>
              <p:cNvSpPr/>
              <p:nvPr/>
            </p:nvSpPr>
            <p:spPr>
              <a:xfrm>
                <a:off x="1009816" y="217865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TextBox 631">
                <a:extLst>
                  <a:ext uri="{FF2B5EF4-FFF2-40B4-BE49-F238E27FC236}">
                    <a16:creationId xmlns:a16="http://schemas.microsoft.com/office/drawing/2014/main" id="{CAA54EE2-B806-4E38-F5BC-BC22778F6AB1}"/>
                  </a:ext>
                </a:extLst>
              </p:cNvPr>
              <p:cNvSpPr txBox="1"/>
              <p:nvPr/>
            </p:nvSpPr>
            <p:spPr>
              <a:xfrm>
                <a:off x="1104714" y="2223631"/>
                <a:ext cx="240090" cy="369332"/>
              </a:xfrm>
              <a:prstGeom prst="rect">
                <a:avLst/>
              </a:prstGeom>
              <a:noFill/>
            </p:spPr>
            <p:txBody>
              <a:bodyPr wrap="square" rtlCol="0">
                <a:spAutoFit/>
              </a:bodyPr>
              <a:lstStyle/>
              <a:p>
                <a:r>
                  <a:rPr lang="en-US" sz="1800" b="1" dirty="0">
                    <a:latin typeface="Amasis MT Pro Black" panose="020B0604020202020204" pitchFamily="18" charset="0"/>
                  </a:rPr>
                  <a:t>1</a:t>
                </a:r>
              </a:p>
            </p:txBody>
          </p:sp>
        </p:grpSp>
        <p:sp>
          <p:nvSpPr>
            <p:cNvPr id="641" name="TextBox 640">
              <a:extLst>
                <a:ext uri="{FF2B5EF4-FFF2-40B4-BE49-F238E27FC236}">
                  <a16:creationId xmlns:a16="http://schemas.microsoft.com/office/drawing/2014/main" id="{1AC00457-1D1D-F498-562D-E7E2471DA282}"/>
                </a:ext>
              </a:extLst>
            </p:cNvPr>
            <p:cNvSpPr txBox="1"/>
            <p:nvPr/>
          </p:nvSpPr>
          <p:spPr>
            <a:xfrm>
              <a:off x="1462240" y="1893729"/>
              <a:ext cx="7267491" cy="1015663"/>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HOW:</a:t>
              </a:r>
              <a:r>
                <a:rPr lang="en-US" sz="1200" b="1" dirty="0"/>
                <a:t> </a:t>
              </a:r>
            </a:p>
            <a:p>
              <a:pPr marL="171450" indent="-171450">
                <a:buFont typeface="Arial" panose="020B0604020202020204" pitchFamily="34" charset="0"/>
                <a:buChar char="•"/>
              </a:pPr>
              <a:r>
                <a:rPr lang="en-US" sz="1200" b="0" i="0" dirty="0">
                  <a:solidFill>
                    <a:schemeClr val="bg1">
                      <a:lumMod val="10000"/>
                    </a:schemeClr>
                  </a:solidFill>
                  <a:effectLst/>
                  <a:latin typeface="Söhne"/>
                </a:rPr>
                <a:t>Primary data collection was conducted through surveys.</a:t>
              </a:r>
              <a:endParaRPr lang="en-US" sz="1050" b="1" i="0" dirty="0">
                <a:solidFill>
                  <a:schemeClr val="bg1">
                    <a:lumMod val="10000"/>
                  </a:schemeClr>
                </a:solidFill>
                <a:effectLst/>
                <a:latin typeface="Söhne"/>
              </a:endParaRPr>
            </a:p>
            <a:p>
              <a:pPr marL="171450" indent="-171450" algn="l">
                <a:buFont typeface="Arial" panose="020B0604020202020204" pitchFamily="34" charset="0"/>
                <a:buChar char="•"/>
              </a:pPr>
              <a:r>
                <a:rPr lang="en-US" sz="1200" b="0" i="0" dirty="0">
                  <a:solidFill>
                    <a:schemeClr val="bg1">
                      <a:lumMod val="10000"/>
                    </a:schemeClr>
                  </a:solidFill>
                  <a:effectLst/>
                  <a:latin typeface="Söhne"/>
                </a:rPr>
                <a:t>The collected data is stored in an Excel online file. To automate the transfer of data from Excel to Google Cloud, we used Microsoft Power Automate to connect the data to Google Drive and facilitate the transfer process.</a:t>
              </a:r>
              <a:endParaRPr lang="en-US" sz="1050" b="1" dirty="0">
                <a:solidFill>
                  <a:schemeClr val="bg1">
                    <a:lumMod val="10000"/>
                  </a:schemeClr>
                </a:solidFill>
              </a:endParaRPr>
            </a:p>
            <a:p>
              <a:endParaRPr lang="en-US" sz="1200" b="1" dirty="0"/>
            </a:p>
          </p:txBody>
        </p:sp>
      </p:grpSp>
      <p:grpSp>
        <p:nvGrpSpPr>
          <p:cNvPr id="3" name="Group 2">
            <a:extLst>
              <a:ext uri="{FF2B5EF4-FFF2-40B4-BE49-F238E27FC236}">
                <a16:creationId xmlns:a16="http://schemas.microsoft.com/office/drawing/2014/main" id="{D4E90B02-1E2B-C7B9-ACD7-EE48D9B2DB6E}"/>
              </a:ext>
            </a:extLst>
          </p:cNvPr>
          <p:cNvGrpSpPr/>
          <p:nvPr/>
        </p:nvGrpSpPr>
        <p:grpSpPr>
          <a:xfrm>
            <a:off x="816326" y="2655268"/>
            <a:ext cx="7912626" cy="1384995"/>
            <a:chOff x="816326" y="2787001"/>
            <a:chExt cx="7912626" cy="1384995"/>
          </a:xfrm>
        </p:grpSpPr>
        <p:grpSp>
          <p:nvGrpSpPr>
            <p:cNvPr id="634" name="Group 633">
              <a:extLst>
                <a:ext uri="{FF2B5EF4-FFF2-40B4-BE49-F238E27FC236}">
                  <a16:creationId xmlns:a16="http://schemas.microsoft.com/office/drawing/2014/main" id="{3886A975-17C7-E5C9-1C92-498EA13E02BC}"/>
                </a:ext>
              </a:extLst>
            </p:cNvPr>
            <p:cNvGrpSpPr/>
            <p:nvPr/>
          </p:nvGrpSpPr>
          <p:grpSpPr>
            <a:xfrm>
              <a:off x="816326" y="3100226"/>
              <a:ext cx="492981" cy="459280"/>
              <a:chOff x="1003977" y="2088927"/>
              <a:chExt cx="492981" cy="459280"/>
            </a:xfrm>
          </p:grpSpPr>
          <p:sp>
            <p:nvSpPr>
              <p:cNvPr id="635" name="Oval 634">
                <a:extLst>
                  <a:ext uri="{FF2B5EF4-FFF2-40B4-BE49-F238E27FC236}">
                    <a16:creationId xmlns:a16="http://schemas.microsoft.com/office/drawing/2014/main" id="{D0DEA131-2465-0B55-7C14-00E650573CC0}"/>
                  </a:ext>
                </a:extLst>
              </p:cNvPr>
              <p:cNvSpPr/>
              <p:nvPr/>
            </p:nvSpPr>
            <p:spPr>
              <a:xfrm>
                <a:off x="1003977" y="208892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TextBox 635">
                <a:extLst>
                  <a:ext uri="{FF2B5EF4-FFF2-40B4-BE49-F238E27FC236}">
                    <a16:creationId xmlns:a16="http://schemas.microsoft.com/office/drawing/2014/main" id="{8E183343-49AC-CCD8-89F0-10B3E6A43E89}"/>
                  </a:ext>
                </a:extLst>
              </p:cNvPr>
              <p:cNvSpPr txBox="1"/>
              <p:nvPr/>
            </p:nvSpPr>
            <p:spPr>
              <a:xfrm>
                <a:off x="1102823" y="2131642"/>
                <a:ext cx="240090" cy="369332"/>
              </a:xfrm>
              <a:prstGeom prst="rect">
                <a:avLst/>
              </a:prstGeom>
              <a:noFill/>
            </p:spPr>
            <p:txBody>
              <a:bodyPr wrap="square" rtlCol="0">
                <a:spAutoFit/>
              </a:bodyPr>
              <a:lstStyle/>
              <a:p>
                <a:r>
                  <a:rPr lang="en-US" sz="1800" b="1" dirty="0">
                    <a:latin typeface="Amasis MT Pro Black" panose="020B0604020202020204" pitchFamily="18" charset="0"/>
                  </a:rPr>
                  <a:t>2</a:t>
                </a:r>
              </a:p>
            </p:txBody>
          </p:sp>
        </p:grpSp>
        <p:sp>
          <p:nvSpPr>
            <p:cNvPr id="642" name="TextBox 641">
              <a:extLst>
                <a:ext uri="{FF2B5EF4-FFF2-40B4-BE49-F238E27FC236}">
                  <a16:creationId xmlns:a16="http://schemas.microsoft.com/office/drawing/2014/main" id="{F2296E75-E6E9-FCCF-39CE-02246BE6CD66}"/>
                </a:ext>
              </a:extLst>
            </p:cNvPr>
            <p:cNvSpPr txBox="1"/>
            <p:nvPr/>
          </p:nvSpPr>
          <p:spPr>
            <a:xfrm>
              <a:off x="1461461" y="2787001"/>
              <a:ext cx="7267491" cy="1384995"/>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WHAT</a:t>
              </a:r>
              <a:r>
                <a:rPr lang="en-US" sz="1200" b="1" dirty="0"/>
                <a:t>:</a:t>
              </a:r>
            </a:p>
            <a:p>
              <a:pPr marL="171450" indent="-171450">
                <a:buFont typeface="Arial" panose="020B0604020202020204" pitchFamily="34" charset="0"/>
                <a:buChar char="•"/>
              </a:pPr>
              <a:r>
                <a:rPr lang="en-US" sz="1200" dirty="0">
                  <a:solidFill>
                    <a:schemeClr val="bg1">
                      <a:lumMod val="10000"/>
                    </a:schemeClr>
                  </a:solidFill>
                  <a:latin typeface="Söhne"/>
                </a:rPr>
                <a:t>Our data collection process consisted of three parts: demographics, ease of living, and academics.</a:t>
              </a:r>
            </a:p>
            <a:p>
              <a:pPr marL="171450" indent="-171450">
                <a:buFont typeface="Arial" panose="020B0604020202020204" pitchFamily="34" charset="0"/>
                <a:buChar char="•"/>
              </a:pPr>
              <a:r>
                <a:rPr lang="en-US" sz="1200" b="1" dirty="0">
                  <a:solidFill>
                    <a:schemeClr val="bg1">
                      <a:lumMod val="10000"/>
                    </a:schemeClr>
                  </a:solidFill>
                  <a:latin typeface="Söhne"/>
                </a:rPr>
                <a:t>Demographics</a:t>
              </a:r>
              <a:r>
                <a:rPr lang="en-US" sz="1200" dirty="0">
                  <a:solidFill>
                    <a:schemeClr val="bg1">
                      <a:lumMod val="10000"/>
                    </a:schemeClr>
                  </a:solidFill>
                  <a:latin typeface="Söhne"/>
                </a:rPr>
                <a:t>: collected information about student backgrounds and personal characteristics.</a:t>
              </a:r>
            </a:p>
            <a:p>
              <a:pPr marL="171450" indent="-171450">
                <a:buFont typeface="Arial" panose="020B0604020202020204" pitchFamily="34" charset="0"/>
                <a:buChar char="•"/>
              </a:pPr>
              <a:r>
                <a:rPr lang="en-US" sz="1200" b="1" dirty="0">
                  <a:solidFill>
                    <a:schemeClr val="bg1">
                      <a:lumMod val="10000"/>
                    </a:schemeClr>
                  </a:solidFill>
                  <a:latin typeface="Söhne"/>
                </a:rPr>
                <a:t>Ease of Living</a:t>
              </a:r>
              <a:r>
                <a:rPr lang="en-US" sz="1200" dirty="0">
                  <a:solidFill>
                    <a:schemeClr val="bg1">
                      <a:lumMod val="10000"/>
                    </a:schemeClr>
                  </a:solidFill>
                  <a:latin typeface="Söhne"/>
                </a:rPr>
                <a:t>: focused on students' experiences with housing, transportation, and other aspects of student life.</a:t>
              </a:r>
            </a:p>
            <a:p>
              <a:pPr marL="171450" indent="-171450">
                <a:buFont typeface="Arial" panose="020B0604020202020204" pitchFamily="34" charset="0"/>
                <a:buChar char="•"/>
              </a:pPr>
              <a:r>
                <a:rPr lang="en-US" sz="1200" b="1" dirty="0">
                  <a:solidFill>
                    <a:schemeClr val="bg1">
                      <a:lumMod val="10000"/>
                    </a:schemeClr>
                  </a:solidFill>
                  <a:latin typeface="Söhne"/>
                </a:rPr>
                <a:t>Academics:</a:t>
              </a:r>
              <a:r>
                <a:rPr lang="en-US" sz="1200" dirty="0">
                  <a:solidFill>
                    <a:schemeClr val="bg1">
                      <a:lumMod val="10000"/>
                    </a:schemeClr>
                  </a:solidFill>
                  <a:latin typeface="Söhne"/>
                </a:rPr>
                <a:t> gathered data on students' academic performance and experiences.</a:t>
              </a:r>
            </a:p>
            <a:p>
              <a:pPr marL="171450" indent="-171450">
                <a:buFont typeface="Arial" panose="020B0604020202020204" pitchFamily="34" charset="0"/>
                <a:buChar char="•"/>
              </a:pPr>
              <a:r>
                <a:rPr lang="en-US" sz="1200" dirty="0">
                  <a:solidFill>
                    <a:schemeClr val="bg1">
                      <a:lumMod val="10000"/>
                    </a:schemeClr>
                  </a:solidFill>
                  <a:latin typeface="Söhne"/>
                </a:rPr>
                <a:t>These three parts provided us with a comprehensive overview of students' experiences and feedback.</a:t>
              </a:r>
            </a:p>
          </p:txBody>
        </p:sp>
      </p:grpSp>
      <p:grpSp>
        <p:nvGrpSpPr>
          <p:cNvPr id="4" name="Group 3">
            <a:extLst>
              <a:ext uri="{FF2B5EF4-FFF2-40B4-BE49-F238E27FC236}">
                <a16:creationId xmlns:a16="http://schemas.microsoft.com/office/drawing/2014/main" id="{47F02460-C99C-DF35-EB43-03BB7AC52431}"/>
              </a:ext>
            </a:extLst>
          </p:cNvPr>
          <p:cNvGrpSpPr/>
          <p:nvPr/>
        </p:nvGrpSpPr>
        <p:grpSpPr>
          <a:xfrm>
            <a:off x="820274" y="4160463"/>
            <a:ext cx="7908677" cy="1240789"/>
            <a:chOff x="820274" y="4283286"/>
            <a:chExt cx="7908677" cy="1240789"/>
          </a:xfrm>
        </p:grpSpPr>
        <p:grpSp>
          <p:nvGrpSpPr>
            <p:cNvPr id="637" name="Group 636">
              <a:extLst>
                <a:ext uri="{FF2B5EF4-FFF2-40B4-BE49-F238E27FC236}">
                  <a16:creationId xmlns:a16="http://schemas.microsoft.com/office/drawing/2014/main" id="{22DE74EF-899F-84E8-32A7-F2D019C4C438}"/>
                </a:ext>
              </a:extLst>
            </p:cNvPr>
            <p:cNvGrpSpPr/>
            <p:nvPr/>
          </p:nvGrpSpPr>
          <p:grpSpPr>
            <a:xfrm>
              <a:off x="820274" y="4283286"/>
              <a:ext cx="492981" cy="459280"/>
              <a:chOff x="1009816" y="2178657"/>
              <a:chExt cx="492981" cy="459280"/>
            </a:xfrm>
          </p:grpSpPr>
          <p:sp>
            <p:nvSpPr>
              <p:cNvPr id="638" name="Oval 637">
                <a:extLst>
                  <a:ext uri="{FF2B5EF4-FFF2-40B4-BE49-F238E27FC236}">
                    <a16:creationId xmlns:a16="http://schemas.microsoft.com/office/drawing/2014/main" id="{1ED78D4D-0A1D-BDD7-DE06-D2E4D851AD16}"/>
                  </a:ext>
                </a:extLst>
              </p:cNvPr>
              <p:cNvSpPr/>
              <p:nvPr/>
            </p:nvSpPr>
            <p:spPr>
              <a:xfrm>
                <a:off x="1009816" y="217865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TextBox 638">
                <a:extLst>
                  <a:ext uri="{FF2B5EF4-FFF2-40B4-BE49-F238E27FC236}">
                    <a16:creationId xmlns:a16="http://schemas.microsoft.com/office/drawing/2014/main" id="{B2F4F2AC-460D-3BBD-C50E-FE420D7DF2CD}"/>
                  </a:ext>
                </a:extLst>
              </p:cNvPr>
              <p:cNvSpPr txBox="1"/>
              <p:nvPr/>
            </p:nvSpPr>
            <p:spPr>
              <a:xfrm>
                <a:off x="1104714" y="2223631"/>
                <a:ext cx="240090" cy="369332"/>
              </a:xfrm>
              <a:prstGeom prst="rect">
                <a:avLst/>
              </a:prstGeom>
              <a:noFill/>
            </p:spPr>
            <p:txBody>
              <a:bodyPr wrap="square" rtlCol="0">
                <a:spAutoFit/>
              </a:bodyPr>
              <a:lstStyle/>
              <a:p>
                <a:r>
                  <a:rPr lang="en-US" sz="1800" b="1" dirty="0">
                    <a:latin typeface="Amasis MT Pro Black" panose="020B0604020202020204" pitchFamily="18" charset="0"/>
                  </a:rPr>
                  <a:t>3</a:t>
                </a:r>
              </a:p>
            </p:txBody>
          </p:sp>
        </p:grpSp>
        <p:sp>
          <p:nvSpPr>
            <p:cNvPr id="643" name="TextBox 642">
              <a:extLst>
                <a:ext uri="{FF2B5EF4-FFF2-40B4-BE49-F238E27FC236}">
                  <a16:creationId xmlns:a16="http://schemas.microsoft.com/office/drawing/2014/main" id="{6710CBE4-DA65-51A8-3C63-3B8F31681B90}"/>
                </a:ext>
              </a:extLst>
            </p:cNvPr>
            <p:cNvSpPr txBox="1"/>
            <p:nvPr/>
          </p:nvSpPr>
          <p:spPr>
            <a:xfrm>
              <a:off x="1461460" y="4292969"/>
              <a:ext cx="7267491" cy="1231106"/>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WHY</a:t>
              </a:r>
              <a:r>
                <a:rPr lang="en-US" sz="1200" b="1" dirty="0"/>
                <a:t>:</a:t>
              </a:r>
            </a:p>
            <a:p>
              <a:pPr marL="171450" indent="-171450">
                <a:buFont typeface="Arial" panose="020B0604020202020204" pitchFamily="34" charset="0"/>
                <a:buChar char="•"/>
              </a:pPr>
              <a:r>
                <a:rPr lang="en-US" sz="1200" dirty="0">
                  <a:solidFill>
                    <a:schemeClr val="bg1">
                      <a:lumMod val="10000"/>
                    </a:schemeClr>
                  </a:solidFill>
                  <a:latin typeface="Söhne"/>
                </a:rPr>
                <a:t>To understand student’s opinions, attitudes, and behaviors</a:t>
              </a:r>
            </a:p>
            <a:p>
              <a:pPr marL="171450" indent="-171450">
                <a:buFont typeface="Arial" panose="020B0604020202020204" pitchFamily="34" charset="0"/>
                <a:buChar char="•"/>
              </a:pPr>
              <a:r>
                <a:rPr lang="en-US" sz="1200" dirty="0">
                  <a:solidFill>
                    <a:schemeClr val="bg1">
                      <a:lumMod val="10000"/>
                    </a:schemeClr>
                  </a:solidFill>
                  <a:latin typeface="Söhne"/>
                </a:rPr>
                <a:t>To evaluate programs and services</a:t>
              </a:r>
            </a:p>
            <a:p>
              <a:pPr marL="171450" indent="-171450">
                <a:buFont typeface="Arial" panose="020B0604020202020204" pitchFamily="34" charset="0"/>
                <a:buChar char="•"/>
              </a:pPr>
              <a:r>
                <a:rPr lang="en-US" sz="1200" dirty="0">
                  <a:solidFill>
                    <a:schemeClr val="bg1">
                      <a:lumMod val="10000"/>
                    </a:schemeClr>
                  </a:solidFill>
                  <a:latin typeface="Söhne"/>
                </a:rPr>
                <a:t>To improve communication and engagement</a:t>
              </a:r>
            </a:p>
            <a:p>
              <a:endParaRPr lang="en-US" sz="1200" b="1" dirty="0"/>
            </a:p>
            <a:p>
              <a:endParaRPr lang="en-US" b="1" dirty="0"/>
            </a:p>
          </p:txBody>
        </p:sp>
      </p:grpSp>
      <p:pic>
        <p:nvPicPr>
          <p:cNvPr id="6" name="Picture 5">
            <a:extLst>
              <a:ext uri="{FF2B5EF4-FFF2-40B4-BE49-F238E27FC236}">
                <a16:creationId xmlns:a16="http://schemas.microsoft.com/office/drawing/2014/main" id="{CED2F69E-C609-288B-2AB4-1413F619404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616736" y="45574"/>
            <a:ext cx="863466" cy="86346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7" name="TextBox 6">
            <a:extLst>
              <a:ext uri="{FF2B5EF4-FFF2-40B4-BE49-F238E27FC236}">
                <a16:creationId xmlns:a16="http://schemas.microsoft.com/office/drawing/2014/main" id="{4E63404A-DA64-ADF3-44E6-C04034CAA863}"/>
              </a:ext>
            </a:extLst>
          </p:cNvPr>
          <p:cNvSpPr txBox="1"/>
          <p:nvPr/>
        </p:nvSpPr>
        <p:spPr>
          <a:xfrm>
            <a:off x="2000250" y="5143500"/>
            <a:ext cx="5143500" cy="230832"/>
          </a:xfrm>
          <a:prstGeom prst="rect">
            <a:avLst/>
          </a:prstGeom>
          <a:noFill/>
        </p:spPr>
        <p:txBody>
          <a:bodyPr wrap="square" rtlCol="0">
            <a:spAutoFit/>
          </a:bodyPr>
          <a:lstStyle/>
          <a:p>
            <a:r>
              <a:rPr lang="en-US" sz="900">
                <a:hlinkClick r:id="rId9" tooltip="https://betterhealthwhileaging.net/check-older-adult-for-health-safety-problems/"/>
              </a:rPr>
              <a:t>This Photo</a:t>
            </a:r>
            <a:r>
              <a:rPr lang="en-US" sz="900"/>
              <a:t> by Unknown Author is licensed under </a:t>
            </a:r>
            <a:r>
              <a:rPr lang="en-US" sz="900">
                <a:hlinkClick r:id="rId10" tooltip="https://creativecommons.org/licenses/by-nc-nd/3.0/"/>
              </a:rPr>
              <a:t>CC BY-NC-ND</a:t>
            </a:r>
            <a:endParaRPr lang="en-US" sz="900"/>
          </a:p>
        </p:txBody>
      </p:sp>
      <p:sp>
        <p:nvSpPr>
          <p:cNvPr id="9" name="Rectangle 8">
            <a:extLst>
              <a:ext uri="{FF2B5EF4-FFF2-40B4-BE49-F238E27FC236}">
                <a16:creationId xmlns:a16="http://schemas.microsoft.com/office/drawing/2014/main" id="{0F1CE8A2-B5D3-4725-8B55-E153F0429456}"/>
              </a:ext>
            </a:extLst>
          </p:cNvPr>
          <p:cNvSpPr/>
          <p:nvPr/>
        </p:nvSpPr>
        <p:spPr>
          <a:xfrm>
            <a:off x="4112526" y="19584"/>
            <a:ext cx="1763859" cy="433555"/>
          </a:xfrm>
          <a:prstGeom prst="rect">
            <a:avLst/>
          </a:prstGeom>
          <a:solidFill>
            <a:srgbClr val="E7C22C"/>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10000"/>
                  </a:schemeClr>
                </a:solidFill>
                <a:effectLst/>
                <a:uLnTx/>
                <a:uFillTx/>
                <a:latin typeface="Corbel" panose="020B0503020204020204"/>
                <a:ea typeface="+mn-ea"/>
                <a:cs typeface="+mn-cs"/>
              </a:rPr>
              <a:t>SURVEY DATA</a:t>
            </a:r>
          </a:p>
        </p:txBody>
      </p:sp>
      <p:cxnSp>
        <p:nvCxnSpPr>
          <p:cNvPr id="10" name="Straight Arrow Connector 9">
            <a:extLst>
              <a:ext uri="{FF2B5EF4-FFF2-40B4-BE49-F238E27FC236}">
                <a16:creationId xmlns:a16="http://schemas.microsoft.com/office/drawing/2014/main" id="{79DF81A5-4D62-3DC0-A39C-14415D13324A}"/>
              </a:ext>
            </a:extLst>
          </p:cNvPr>
          <p:cNvCxnSpPr>
            <a:cxnSpLocks/>
            <a:stCxn id="9" idx="2"/>
            <a:endCxn id="620" idx="0"/>
          </p:cNvCxnSpPr>
          <p:nvPr/>
        </p:nvCxnSpPr>
        <p:spPr>
          <a:xfrm>
            <a:off x="4994456" y="453139"/>
            <a:ext cx="14638" cy="1944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or: Elbow 11">
            <a:extLst>
              <a:ext uri="{FF2B5EF4-FFF2-40B4-BE49-F238E27FC236}">
                <a16:creationId xmlns:a16="http://schemas.microsoft.com/office/drawing/2014/main" id="{88825064-7400-F56B-A59F-6145CA21CFDF}"/>
              </a:ext>
            </a:extLst>
          </p:cNvPr>
          <p:cNvCxnSpPr>
            <a:endCxn id="578" idx="0"/>
          </p:cNvCxnSpPr>
          <p:nvPr/>
        </p:nvCxnSpPr>
        <p:spPr>
          <a:xfrm rot="10800000" flipV="1">
            <a:off x="3261998" y="537209"/>
            <a:ext cx="1732912" cy="11354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2D31A1F7-850B-0AA6-2F1F-5B8DC50CC6B2}"/>
              </a:ext>
            </a:extLst>
          </p:cNvPr>
          <p:cNvCxnSpPr>
            <a:cxnSpLocks/>
            <a:endCxn id="621" idx="0"/>
          </p:cNvCxnSpPr>
          <p:nvPr/>
        </p:nvCxnSpPr>
        <p:spPr>
          <a:xfrm>
            <a:off x="5009094" y="546420"/>
            <a:ext cx="1707245" cy="9757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5317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10" name="TextBox 9">
            <a:extLst>
              <a:ext uri="{FF2B5EF4-FFF2-40B4-BE49-F238E27FC236}">
                <a16:creationId xmlns:a16="http://schemas.microsoft.com/office/drawing/2014/main" id="{62732E7F-7762-B72C-B836-1818071CC516}"/>
              </a:ext>
            </a:extLst>
          </p:cNvPr>
          <p:cNvSpPr txBox="1"/>
          <p:nvPr/>
        </p:nvSpPr>
        <p:spPr>
          <a:xfrm>
            <a:off x="959589" y="3365207"/>
            <a:ext cx="5903851" cy="1384995"/>
          </a:xfrm>
          <a:prstGeom prst="rect">
            <a:avLst/>
          </a:prstGeom>
          <a:noFill/>
        </p:spPr>
        <p:txBody>
          <a:bodyPr wrap="square" numCol="2" rtlCol="0">
            <a:spAutoFit/>
          </a:bodyPr>
          <a:lstStyle/>
          <a:p>
            <a:r>
              <a:rPr lang="en-CA" sz="1200" dirty="0"/>
              <a:t>Data Intake Phase - Power Automate</a:t>
            </a:r>
          </a:p>
          <a:p>
            <a:endParaRPr lang="en-CA" sz="1200" dirty="0"/>
          </a:p>
          <a:p>
            <a:r>
              <a:rPr lang="en-CA" sz="1200" dirty="0"/>
              <a:t>Database Ingestion - .CSV to Big Query (through Drive)  </a:t>
            </a:r>
          </a:p>
          <a:p>
            <a:endParaRPr lang="en-CA" sz="1200" dirty="0"/>
          </a:p>
          <a:p>
            <a:r>
              <a:rPr lang="en-CA" sz="1200" dirty="0"/>
              <a:t>Data Movement – DB architecture (inside the Database)</a:t>
            </a:r>
            <a:endParaRPr lang="en-CA" dirty="0"/>
          </a:p>
          <a:p>
            <a:r>
              <a:rPr lang="en-CA" dirty="0"/>
              <a:t>           </a:t>
            </a:r>
            <a:r>
              <a:rPr lang="en-CA" sz="1200" dirty="0"/>
              <a:t>DB to Google </a:t>
            </a:r>
            <a:r>
              <a:rPr lang="en-CA" sz="1200" dirty="0" err="1"/>
              <a:t>Colab</a:t>
            </a:r>
            <a:r>
              <a:rPr lang="en-CA" sz="1200" dirty="0"/>
              <a:t> (for ML)</a:t>
            </a:r>
          </a:p>
          <a:p>
            <a:endParaRPr lang="en-CA" sz="1200" dirty="0"/>
          </a:p>
          <a:p>
            <a:r>
              <a:rPr lang="en-CA" sz="1200" dirty="0"/>
              <a:t>             Data Stored back to DB</a:t>
            </a:r>
            <a:endParaRPr lang="en-CA" dirty="0"/>
          </a:p>
          <a:p>
            <a:endParaRPr lang="en-US" dirty="0"/>
          </a:p>
          <a:p>
            <a:r>
              <a:rPr lang="en-US" dirty="0"/>
              <a:t>           </a:t>
            </a:r>
            <a:r>
              <a:rPr lang="en-US" sz="1200" dirty="0"/>
              <a:t> Data to Dashboard (in Tableau)</a:t>
            </a:r>
          </a:p>
        </p:txBody>
      </p:sp>
      <p:grpSp>
        <p:nvGrpSpPr>
          <p:cNvPr id="53" name="Group 52">
            <a:extLst>
              <a:ext uri="{FF2B5EF4-FFF2-40B4-BE49-F238E27FC236}">
                <a16:creationId xmlns:a16="http://schemas.microsoft.com/office/drawing/2014/main" id="{07D7F880-7580-D878-77DB-647CCFB4EF43}"/>
              </a:ext>
            </a:extLst>
          </p:cNvPr>
          <p:cNvGrpSpPr/>
          <p:nvPr/>
        </p:nvGrpSpPr>
        <p:grpSpPr>
          <a:xfrm>
            <a:off x="7196754" y="-775156"/>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199389" y="31682"/>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Methodology</a:t>
            </a:r>
          </a:p>
        </p:txBody>
      </p:sp>
      <p:pic>
        <p:nvPicPr>
          <p:cNvPr id="3" name="Picture 2">
            <a:extLst>
              <a:ext uri="{FF2B5EF4-FFF2-40B4-BE49-F238E27FC236}">
                <a16:creationId xmlns:a16="http://schemas.microsoft.com/office/drawing/2014/main" id="{6B776AF6-E0E4-72CC-579F-AC4E57535A7E}"/>
              </a:ext>
            </a:extLst>
          </p:cNvPr>
          <p:cNvPicPr>
            <a:picLocks noChangeAspect="1"/>
          </p:cNvPicPr>
          <p:nvPr/>
        </p:nvPicPr>
        <p:blipFill rotWithShape="1">
          <a:blip r:embed="rId3"/>
          <a:srcRect b="31705"/>
          <a:stretch/>
        </p:blipFill>
        <p:spPr>
          <a:xfrm>
            <a:off x="199389" y="622200"/>
            <a:ext cx="6921165" cy="26364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CD05E3A9-A233-C8B6-23CF-1809CB3D2485}"/>
              </a:ext>
            </a:extLst>
          </p:cNvPr>
          <p:cNvPicPr>
            <a:picLocks noChangeAspect="1"/>
          </p:cNvPicPr>
          <p:nvPr/>
        </p:nvPicPr>
        <p:blipFill>
          <a:blip r:embed="rId4"/>
          <a:stretch>
            <a:fillRect/>
          </a:stretch>
        </p:blipFill>
        <p:spPr>
          <a:xfrm>
            <a:off x="7285923" y="1847187"/>
            <a:ext cx="1601711" cy="28361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25" name="Picture 1">
            <a:extLst>
              <a:ext uri="{FF2B5EF4-FFF2-40B4-BE49-F238E27FC236}">
                <a16:creationId xmlns:a16="http://schemas.microsoft.com/office/drawing/2014/main" id="{CD16E5B0-6740-30DF-88E1-AA9F83DA39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365" y="3383117"/>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8DB0DD7-B2BD-D316-51B4-EF95E8DDB6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365" y="3772471"/>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FA01DEC8-7CC6-60E7-E8DE-4340DCF521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619" y="4287341"/>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B8D3162-6E98-520D-0237-054165D903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751" y="4287341"/>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9E52F91E-16C5-FCA3-8667-320CC4B2EF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365" y="4287341"/>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C9461F8-D269-36B5-AF63-AAF1719BE6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4539" y="3394235"/>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5ACB75F-47D8-D587-3841-0AC48550E8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44539" y="3787704"/>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82283D6-CA15-9AF7-B8BB-E7B4BF7B241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6763" y="4226316"/>
            <a:ext cx="270000" cy="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812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676736" y="-603337"/>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75589" y="185231"/>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Timeline</a:t>
            </a:r>
          </a:p>
        </p:txBody>
      </p:sp>
    </p:spTree>
    <p:extLst>
      <p:ext uri="{BB962C8B-B14F-4D97-AF65-F5344CB8AC3E}">
        <p14:creationId xmlns:p14="http://schemas.microsoft.com/office/powerpoint/2010/main" val="1225341174"/>
      </p:ext>
    </p:extLst>
  </p:cSld>
  <p:clrMapOvr>
    <a:masterClrMapping/>
  </p:clrMapOvr>
</p:sld>
</file>

<file path=ppt/theme/theme1.xml><?xml version="1.0" encoding="utf-8"?>
<a:theme xmlns:a="http://schemas.openxmlformats.org/drawingml/2006/main" name="Minimalist Business Basic Template by Slidesgo">
  <a:themeElements>
    <a:clrScheme name="Simple Light">
      <a:dk1>
        <a:srgbClr val="191919"/>
      </a:dk1>
      <a:lt1>
        <a:srgbClr val="F0F0F0"/>
      </a:lt1>
      <a:dk2>
        <a:srgbClr val="E7C22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1188</TotalTime>
  <Words>2146</Words>
  <Application>Microsoft Office PowerPoint</Application>
  <PresentationFormat>On-screen Show (16:9)</PresentationFormat>
  <Paragraphs>345</Paragraphs>
  <Slides>15</Slides>
  <Notes>15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vt:i4>
      </vt:variant>
    </vt:vector>
  </HeadingPairs>
  <TitlesOfParts>
    <vt:vector size="29" baseType="lpstr">
      <vt:lpstr>Amasis MT Pro Black</vt:lpstr>
      <vt:lpstr>Playfair Display ExtraBold</vt:lpstr>
      <vt:lpstr>Roboto</vt:lpstr>
      <vt:lpstr>Wingdings</vt:lpstr>
      <vt:lpstr>Arial</vt:lpstr>
      <vt:lpstr>Bebas Neue</vt:lpstr>
      <vt:lpstr>Söhne</vt:lpstr>
      <vt:lpstr>Segoe UI Light</vt:lpstr>
      <vt:lpstr>Calibri</vt:lpstr>
      <vt:lpstr>Segoe UI</vt:lpstr>
      <vt:lpstr>Aharoni</vt:lpstr>
      <vt:lpstr>Corbel</vt:lpstr>
      <vt:lpstr>Nunito Light</vt:lpstr>
      <vt:lpstr>Minimalist Business Basic Template by Slidesgo</vt:lpstr>
      <vt:lpstr>Zekelman school </vt:lpstr>
      <vt:lpstr>Group #12 : Team</vt:lpstr>
      <vt:lpstr>Introduction</vt:lpstr>
      <vt:lpstr>Problem Statement: </vt:lpstr>
      <vt:lpstr>Project Process Groups </vt:lpstr>
      <vt:lpstr>Stakeholders</vt:lpstr>
      <vt:lpstr>Data</vt:lpstr>
      <vt:lpstr>Methodology</vt:lpstr>
      <vt:lpstr>Timeline</vt:lpstr>
      <vt:lpstr>How we planned our project ...</vt:lpstr>
      <vt:lpstr>Progress</vt:lpstr>
      <vt:lpstr>Progress (till now)</vt:lpstr>
      <vt:lpstr>Challenges and Solutions: </vt:lpstr>
      <vt:lpstr>Conclusion and Future Work: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Campaign</dc:title>
  <dc:creator>Farzin Valiloo</dc:creator>
  <cp:lastModifiedBy>Rajvi Pinalbhai Mehta</cp:lastModifiedBy>
  <cp:revision>49</cp:revision>
  <dcterms:modified xsi:type="dcterms:W3CDTF">2023-02-26T04:26:54Z</dcterms:modified>
</cp:coreProperties>
</file>